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71" r:id="rId11"/>
    <p:sldId id="272" r:id="rId12"/>
    <p:sldId id="273" r:id="rId13"/>
    <p:sldId id="274" r:id="rId14"/>
    <p:sldId id="270" r:id="rId15"/>
    <p:sldId id="275" r:id="rId16"/>
    <p:sldId id="276" r:id="rId17"/>
    <p:sldId id="277" r:id="rId18"/>
    <p:sldId id="278" r:id="rId19"/>
    <p:sldId id="279" r:id="rId20"/>
    <p:sldId id="280" r:id="rId21"/>
    <p:sldId id="281" r:id="rId22"/>
    <p:sldId id="282" r:id="rId23"/>
    <p:sldId id="283" r:id="rId24"/>
    <p:sldId id="284" r:id="rId25"/>
    <p:sldId id="28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8" d="100"/>
          <a:sy n="58" d="100"/>
        </p:scale>
        <p:origin x="98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92E72D-3AC8-4FED-B2EE-9AEAF76E55CA}" type="datetimeFigureOut">
              <a:rPr lang="en-US" smtClean="0"/>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1388703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92E72D-3AC8-4FED-B2EE-9AEAF76E55CA}" type="datetimeFigureOut">
              <a:rPr lang="en-US" smtClean="0"/>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111829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92E72D-3AC8-4FED-B2EE-9AEAF76E55CA}" type="datetimeFigureOut">
              <a:rPr lang="en-US" smtClean="0"/>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77AC6-9581-41FC-8DC6-3AFAF007273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02913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92E72D-3AC8-4FED-B2EE-9AEAF76E55CA}" type="datetimeFigureOut">
              <a:rPr lang="en-US" smtClean="0"/>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692001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92E72D-3AC8-4FED-B2EE-9AEAF76E55CA}" type="datetimeFigureOut">
              <a:rPr lang="en-US" smtClean="0"/>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77AC6-9581-41FC-8DC6-3AFAF007273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32198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92E72D-3AC8-4FED-B2EE-9AEAF76E55CA}" type="datetimeFigureOut">
              <a:rPr lang="en-US" smtClean="0"/>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2866943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92E72D-3AC8-4FED-B2EE-9AEAF76E55CA}" type="datetimeFigureOut">
              <a:rPr lang="en-US" smtClean="0"/>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4164627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92E72D-3AC8-4FED-B2EE-9AEAF76E55CA}" type="datetimeFigureOut">
              <a:rPr lang="en-US" smtClean="0"/>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3493069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92E72D-3AC8-4FED-B2EE-9AEAF76E55CA}" type="datetimeFigureOut">
              <a:rPr lang="en-US" smtClean="0"/>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1246558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92E72D-3AC8-4FED-B2EE-9AEAF76E55CA}" type="datetimeFigureOut">
              <a:rPr lang="en-US" smtClean="0"/>
              <a:t>29/12/2024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1372576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92E72D-3AC8-4FED-B2EE-9AEAF76E55CA}" type="datetimeFigureOut">
              <a:rPr lang="en-US" smtClean="0"/>
              <a:t>29/12/2024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1316208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92E72D-3AC8-4FED-B2EE-9AEAF76E55CA}" type="datetimeFigureOut">
              <a:rPr lang="en-US" smtClean="0"/>
              <a:t>29/12/2024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3141297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92E72D-3AC8-4FED-B2EE-9AEAF76E55CA}" type="datetimeFigureOut">
              <a:rPr lang="en-US" smtClean="0"/>
              <a:t>29/12/2024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898718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2E72D-3AC8-4FED-B2EE-9AEAF76E55CA}" type="datetimeFigureOut">
              <a:rPr lang="en-US" smtClean="0"/>
              <a:t>29/12/2024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3074916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92E72D-3AC8-4FED-B2EE-9AEAF76E55CA}" type="datetimeFigureOut">
              <a:rPr lang="en-US" smtClean="0"/>
              <a:t>29/12/2024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3655950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92E72D-3AC8-4FED-B2EE-9AEAF76E55CA}" type="datetimeFigureOut">
              <a:rPr lang="en-US" smtClean="0"/>
              <a:t>29/12/2024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777AC6-9581-41FC-8DC6-3AFAF007273A}" type="slidenum">
              <a:rPr lang="en-US" smtClean="0"/>
              <a:t>‹#›</a:t>
            </a:fld>
            <a:endParaRPr lang="en-US"/>
          </a:p>
        </p:txBody>
      </p:sp>
    </p:spTree>
    <p:extLst>
      <p:ext uri="{BB962C8B-B14F-4D97-AF65-F5344CB8AC3E}">
        <p14:creationId xmlns:p14="http://schemas.microsoft.com/office/powerpoint/2010/main" val="1202072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992E72D-3AC8-4FED-B2EE-9AEAF76E55CA}" type="datetimeFigureOut">
              <a:rPr lang="en-US" smtClean="0"/>
              <a:t>29/12/2024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3777AC6-9581-41FC-8DC6-3AFAF007273A}" type="slidenum">
              <a:rPr lang="en-US" smtClean="0"/>
              <a:t>‹#›</a:t>
            </a:fld>
            <a:endParaRPr lang="en-US"/>
          </a:p>
        </p:txBody>
      </p:sp>
    </p:spTree>
    <p:extLst>
      <p:ext uri="{BB962C8B-B14F-4D97-AF65-F5344CB8AC3E}">
        <p14:creationId xmlns:p14="http://schemas.microsoft.com/office/powerpoint/2010/main" val="10202082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F4C453E-7E1F-4A38-ADF5-EC5F3D2DF3D2}"/>
              </a:ext>
            </a:extLst>
          </p:cNvPr>
          <p:cNvSpPr txBox="1">
            <a:spLocks/>
          </p:cNvSpPr>
          <p:nvPr/>
        </p:nvSpPr>
        <p:spPr>
          <a:xfrm>
            <a:off x="575353" y="1705378"/>
            <a:ext cx="9082354" cy="109689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tx1">
                    <a:lumMod val="50000"/>
                    <a:lumOff val="50000"/>
                  </a:schemeClr>
                </a:solidFill>
                <a:latin typeface="Times New Roman" panose="02020603050405020304" pitchFamily="18" charset="0"/>
                <a:cs typeface="Times New Roman" panose="02020603050405020304" pitchFamily="18" charset="0"/>
              </a:rPr>
              <a:t>ĐỒ ÁN CƠ SỞ NGÀNH</a:t>
            </a:r>
          </a:p>
        </p:txBody>
      </p:sp>
      <p:sp>
        <p:nvSpPr>
          <p:cNvPr id="8" name="Subtitle 2">
            <a:extLst>
              <a:ext uri="{FF2B5EF4-FFF2-40B4-BE49-F238E27FC236}">
                <a16:creationId xmlns:a16="http://schemas.microsoft.com/office/drawing/2014/main" id="{C306357F-1F36-BB91-8DD6-565A5A5AA46C}"/>
              </a:ext>
            </a:extLst>
          </p:cNvPr>
          <p:cNvSpPr txBox="1">
            <a:spLocks/>
          </p:cNvSpPr>
          <p:nvPr/>
        </p:nvSpPr>
        <p:spPr>
          <a:xfrm>
            <a:off x="0" y="2719341"/>
            <a:ext cx="9852917" cy="109689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pPr algn="ctr"/>
            <a:r>
              <a:rPr lang="en-US" sz="2600" dirty="0">
                <a:latin typeface="Times New Roman" panose="02020603050405020304" pitchFamily="18" charset="0"/>
                <a:cs typeface="Times New Roman" panose="02020603050405020304" pitchFamily="18" charset="0"/>
              </a:rPr>
              <a:t>THIẾT KẾ WEBSITE DIỄN ĐÀN THẢO LUẬN CHO SINH VIÊN TRƯỜNG ĐẠI HỌC TRÀ VINH</a:t>
            </a:r>
          </a:p>
        </p:txBody>
      </p:sp>
      <p:sp>
        <p:nvSpPr>
          <p:cNvPr id="9" name="Subtitle 2">
            <a:extLst>
              <a:ext uri="{FF2B5EF4-FFF2-40B4-BE49-F238E27FC236}">
                <a16:creationId xmlns:a16="http://schemas.microsoft.com/office/drawing/2014/main" id="{A36038E5-BCC4-1B2F-3C42-840D338B9C0D}"/>
              </a:ext>
            </a:extLst>
          </p:cNvPr>
          <p:cNvSpPr txBox="1">
            <a:spLocks/>
          </p:cNvSpPr>
          <p:nvPr/>
        </p:nvSpPr>
        <p:spPr>
          <a:xfrm>
            <a:off x="775699" y="4830204"/>
            <a:ext cx="2352781" cy="1096899"/>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1700" i="1" dirty="0" err="1">
                <a:solidFill>
                  <a:schemeClr val="tx1">
                    <a:lumMod val="65000"/>
                    <a:lumOff val="35000"/>
                  </a:schemeClr>
                </a:solidFill>
                <a:latin typeface="Times New Roman" panose="02020603050405020304" pitchFamily="18" charset="0"/>
                <a:cs typeface="Times New Roman" panose="02020603050405020304" pitchFamily="18" charset="0"/>
              </a:rPr>
              <a:t>Giảng</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700" i="1" dirty="0" err="1">
                <a:solidFill>
                  <a:schemeClr val="tx1">
                    <a:lumMod val="65000"/>
                    <a:lumOff val="35000"/>
                  </a:schemeClr>
                </a:solidFill>
                <a:latin typeface="Times New Roman" panose="02020603050405020304" pitchFamily="18" charset="0"/>
                <a:cs typeface="Times New Roman" panose="02020603050405020304" pitchFamily="18" charset="0"/>
              </a:rPr>
              <a:t>viên</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700" i="1" dirty="0" err="1">
                <a:solidFill>
                  <a:schemeClr val="tx1">
                    <a:lumMod val="65000"/>
                    <a:lumOff val="35000"/>
                  </a:schemeClr>
                </a:solidFill>
                <a:latin typeface="Times New Roman" panose="02020603050405020304" pitchFamily="18" charset="0"/>
                <a:cs typeface="Times New Roman" panose="02020603050405020304" pitchFamily="18" charset="0"/>
              </a:rPr>
              <a:t>hướng</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700" i="1" dirty="0" err="1">
                <a:solidFill>
                  <a:schemeClr val="tx1">
                    <a:lumMod val="65000"/>
                    <a:lumOff val="35000"/>
                  </a:schemeClr>
                </a:solidFill>
                <a:latin typeface="Times New Roman" panose="02020603050405020304" pitchFamily="18" charset="0"/>
                <a:cs typeface="Times New Roman" panose="02020603050405020304" pitchFamily="18" charset="0"/>
              </a:rPr>
              <a:t>dẫn</a:t>
            </a:r>
            <a:r>
              <a:rPr lang="en-US" sz="1700" i="1" dirty="0">
                <a:solidFill>
                  <a:schemeClr val="tx1">
                    <a:lumMod val="65000"/>
                    <a:lumOff val="35000"/>
                  </a:schemeClr>
                </a:solidFill>
                <a:latin typeface="Times New Roman" panose="02020603050405020304" pitchFamily="18" charset="0"/>
                <a:cs typeface="Times New Roman" panose="02020603050405020304" pitchFamily="18" charset="0"/>
              </a:rPr>
              <a:t>:</a:t>
            </a:r>
          </a:p>
          <a:p>
            <a:pPr algn="l"/>
            <a:r>
              <a:rPr lang="en-US" sz="1700" dirty="0" err="1">
                <a:solidFill>
                  <a:schemeClr val="tx1">
                    <a:lumMod val="65000"/>
                    <a:lumOff val="35000"/>
                  </a:schemeClr>
                </a:solidFill>
                <a:latin typeface="Times New Roman" panose="02020603050405020304" pitchFamily="18" charset="0"/>
                <a:cs typeface="Times New Roman" panose="02020603050405020304" pitchFamily="18" charset="0"/>
              </a:rPr>
              <a:t>Đoàn</a:t>
            </a:r>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700" dirty="0" err="1">
                <a:solidFill>
                  <a:schemeClr val="tx1">
                    <a:lumMod val="65000"/>
                    <a:lumOff val="35000"/>
                  </a:schemeClr>
                </a:solidFill>
                <a:latin typeface="Times New Roman" panose="02020603050405020304" pitchFamily="18" charset="0"/>
                <a:cs typeface="Times New Roman" panose="02020603050405020304" pitchFamily="18" charset="0"/>
              </a:rPr>
              <a:t>Phước</a:t>
            </a:r>
            <a:r>
              <a:rPr lang="en-US" sz="17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700" dirty="0" err="1">
                <a:solidFill>
                  <a:schemeClr val="tx1">
                    <a:lumMod val="65000"/>
                    <a:lumOff val="35000"/>
                  </a:schemeClr>
                </a:solidFill>
                <a:latin typeface="Times New Roman" panose="02020603050405020304" pitchFamily="18" charset="0"/>
                <a:cs typeface="Times New Roman" panose="02020603050405020304" pitchFamily="18" charset="0"/>
              </a:rPr>
              <a:t>Miền</a:t>
            </a:r>
            <a:endParaRPr lang="en-US" sz="17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ctr"/>
            <a:r>
              <a:rPr lang="en-US" sz="1700" dirty="0">
                <a:latin typeface="Times New Roman" panose="02020603050405020304" pitchFamily="18" charset="0"/>
                <a:cs typeface="Times New Roman" panose="02020603050405020304" pitchFamily="18" charset="0"/>
              </a:rPr>
              <a:t> </a:t>
            </a:r>
          </a:p>
        </p:txBody>
      </p:sp>
      <p:sp>
        <p:nvSpPr>
          <p:cNvPr id="10" name="Subtitle 2">
            <a:extLst>
              <a:ext uri="{FF2B5EF4-FFF2-40B4-BE49-F238E27FC236}">
                <a16:creationId xmlns:a16="http://schemas.microsoft.com/office/drawing/2014/main" id="{634D26D4-DDDA-B9E6-D0DE-247920B1DC28}"/>
              </a:ext>
            </a:extLst>
          </p:cNvPr>
          <p:cNvSpPr txBox="1">
            <a:spLocks/>
          </p:cNvSpPr>
          <p:nvPr/>
        </p:nvSpPr>
        <p:spPr>
          <a:xfrm>
            <a:off x="7633699" y="4830204"/>
            <a:ext cx="2024008" cy="1558972"/>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0" marR="0" algn="l"/>
            <a:r>
              <a:rPr lang="en-US" sz="1700" i="1" dirty="0">
                <a:solidFill>
                  <a:schemeClr val="tx1">
                    <a:lumMod val="65000"/>
                    <a:lumOff val="35000"/>
                  </a:schemeClr>
                </a:solidFill>
                <a:effectLst/>
                <a:latin typeface="Times New Roman" panose="02020603050405020304" pitchFamily="18" charset="0"/>
                <a:ea typeface="Times New Roman" panose="02020603050405020304" pitchFamily="18" charset="0"/>
              </a:rPr>
              <a:t>Sinh </a:t>
            </a:r>
            <a:r>
              <a:rPr lang="en-US" sz="1700" i="1" dirty="0" err="1">
                <a:solidFill>
                  <a:schemeClr val="tx1">
                    <a:lumMod val="65000"/>
                    <a:lumOff val="35000"/>
                  </a:schemeClr>
                </a:solidFill>
                <a:effectLst/>
                <a:latin typeface="Times New Roman" panose="02020603050405020304" pitchFamily="18" charset="0"/>
                <a:ea typeface="Times New Roman" panose="02020603050405020304" pitchFamily="18" charset="0"/>
              </a:rPr>
              <a:t>viên</a:t>
            </a:r>
            <a:r>
              <a:rPr lang="en-US" sz="1700" i="1" dirty="0">
                <a:solidFill>
                  <a:schemeClr val="tx1">
                    <a:lumMod val="65000"/>
                    <a:lumOff val="35000"/>
                  </a:schemeClr>
                </a:solidFill>
                <a:effectLst/>
                <a:latin typeface="Times New Roman" panose="02020603050405020304" pitchFamily="18" charset="0"/>
                <a:ea typeface="Times New Roman" panose="02020603050405020304" pitchFamily="18" charset="0"/>
              </a:rPr>
              <a:t> </a:t>
            </a:r>
            <a:r>
              <a:rPr lang="en-US" sz="1700" i="1" dirty="0" err="1">
                <a:solidFill>
                  <a:schemeClr val="tx1">
                    <a:lumMod val="65000"/>
                    <a:lumOff val="35000"/>
                  </a:schemeClr>
                </a:solidFill>
                <a:effectLst/>
                <a:latin typeface="Times New Roman" panose="02020603050405020304" pitchFamily="18" charset="0"/>
                <a:ea typeface="Times New Roman" panose="02020603050405020304" pitchFamily="18" charset="0"/>
              </a:rPr>
              <a:t>thực</a:t>
            </a:r>
            <a:r>
              <a:rPr lang="en-US" sz="1700" i="1" dirty="0">
                <a:solidFill>
                  <a:schemeClr val="tx1">
                    <a:lumMod val="65000"/>
                    <a:lumOff val="35000"/>
                  </a:schemeClr>
                </a:solidFill>
                <a:effectLst/>
                <a:latin typeface="Times New Roman" panose="02020603050405020304" pitchFamily="18" charset="0"/>
                <a:ea typeface="Times New Roman" panose="02020603050405020304" pitchFamily="18" charset="0"/>
              </a:rPr>
              <a:t> </a:t>
            </a:r>
            <a:r>
              <a:rPr lang="en-US" sz="1700" i="1" dirty="0" err="1">
                <a:solidFill>
                  <a:schemeClr val="tx1">
                    <a:lumMod val="65000"/>
                    <a:lumOff val="35000"/>
                  </a:schemeClr>
                </a:solidFill>
                <a:effectLst/>
                <a:latin typeface="Times New Roman" panose="02020603050405020304" pitchFamily="18" charset="0"/>
                <a:ea typeface="Times New Roman" panose="02020603050405020304" pitchFamily="18" charset="0"/>
              </a:rPr>
              <a:t>hiện</a:t>
            </a:r>
            <a:r>
              <a:rPr lang="en-US" sz="1700" i="1" dirty="0">
                <a:solidFill>
                  <a:schemeClr val="tx1">
                    <a:lumMod val="65000"/>
                    <a:lumOff val="35000"/>
                  </a:schemeClr>
                </a:solidFill>
                <a:effectLst/>
                <a:latin typeface="Times New Roman" panose="02020603050405020304" pitchFamily="18" charset="0"/>
                <a:ea typeface="Times New Roman" panose="02020603050405020304" pitchFamily="18" charset="0"/>
              </a:rPr>
              <a:t>:</a:t>
            </a:r>
            <a:endParaRPr lang="en-US" sz="17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0" marR="0" algn="l"/>
            <a:r>
              <a:rPr lang="en-US" sz="1700" dirty="0" err="1">
                <a:solidFill>
                  <a:schemeClr val="tx1">
                    <a:lumMod val="65000"/>
                    <a:lumOff val="35000"/>
                  </a:schemeClr>
                </a:solidFill>
                <a:effectLst/>
                <a:latin typeface="Times New Roman" panose="02020603050405020304" pitchFamily="18" charset="0"/>
                <a:ea typeface="Times New Roman" panose="02020603050405020304" pitchFamily="18" charset="0"/>
              </a:rPr>
              <a:t>Họ</a:t>
            </a:r>
            <a:r>
              <a:rPr lang="en-US" sz="1700" dirty="0">
                <a:solidFill>
                  <a:schemeClr val="tx1">
                    <a:lumMod val="65000"/>
                    <a:lumOff val="35000"/>
                  </a:schemeClr>
                </a:solidFill>
                <a:effectLst/>
                <a:latin typeface="Times New Roman" panose="02020603050405020304" pitchFamily="18" charset="0"/>
                <a:ea typeface="Times New Roman" panose="02020603050405020304" pitchFamily="18" charset="0"/>
              </a:rPr>
              <a:t> </a:t>
            </a:r>
            <a:r>
              <a:rPr lang="en-US" sz="1700" dirty="0" err="1">
                <a:solidFill>
                  <a:schemeClr val="tx1">
                    <a:lumMod val="65000"/>
                    <a:lumOff val="35000"/>
                  </a:schemeClr>
                </a:solidFill>
                <a:effectLst/>
                <a:latin typeface="Times New Roman" panose="02020603050405020304" pitchFamily="18" charset="0"/>
                <a:ea typeface="Times New Roman" panose="02020603050405020304" pitchFamily="18" charset="0"/>
              </a:rPr>
              <a:t>tên</a:t>
            </a:r>
            <a:r>
              <a:rPr lang="en-US" sz="1700" dirty="0">
                <a:solidFill>
                  <a:schemeClr val="tx1">
                    <a:lumMod val="65000"/>
                    <a:lumOff val="35000"/>
                  </a:schemeClr>
                </a:solidFill>
                <a:effectLst/>
                <a:latin typeface="Times New Roman" panose="02020603050405020304" pitchFamily="18" charset="0"/>
                <a:ea typeface="Times New Roman" panose="02020603050405020304" pitchFamily="18" charset="0"/>
              </a:rPr>
              <a:t>: Lê Hà Duy	</a:t>
            </a:r>
          </a:p>
          <a:p>
            <a:pPr marL="0" marR="0" algn="l"/>
            <a:r>
              <a:rPr lang="en-US" sz="1700" dirty="0">
                <a:solidFill>
                  <a:schemeClr val="tx1">
                    <a:lumMod val="65000"/>
                    <a:lumOff val="35000"/>
                  </a:schemeClr>
                </a:solidFill>
                <a:effectLst/>
                <a:latin typeface="Times New Roman" panose="02020603050405020304" pitchFamily="18" charset="0"/>
                <a:ea typeface="Times New Roman" panose="02020603050405020304" pitchFamily="18" charset="0"/>
              </a:rPr>
              <a:t>MSSV: 110122060</a:t>
            </a:r>
          </a:p>
          <a:p>
            <a:pPr marL="0" marR="0" algn="l"/>
            <a:r>
              <a:rPr lang="en-US" sz="1700" dirty="0" err="1">
                <a:solidFill>
                  <a:schemeClr val="tx1">
                    <a:lumMod val="65000"/>
                    <a:lumOff val="35000"/>
                  </a:schemeClr>
                </a:solidFill>
                <a:effectLst/>
                <a:latin typeface="Times New Roman" panose="02020603050405020304" pitchFamily="18" charset="0"/>
                <a:ea typeface="Times New Roman" panose="02020603050405020304" pitchFamily="18" charset="0"/>
              </a:rPr>
              <a:t>Lớp</a:t>
            </a:r>
            <a:r>
              <a:rPr lang="en-US" sz="1700" dirty="0">
                <a:solidFill>
                  <a:schemeClr val="tx1">
                    <a:lumMod val="65000"/>
                    <a:lumOff val="35000"/>
                  </a:schemeClr>
                </a:solidFill>
                <a:effectLst/>
                <a:latin typeface="Times New Roman" panose="02020603050405020304" pitchFamily="18" charset="0"/>
                <a:ea typeface="Times New Roman" panose="02020603050405020304" pitchFamily="18" charset="0"/>
              </a:rPr>
              <a:t>: DA22TTD</a:t>
            </a:r>
          </a:p>
        </p:txBody>
      </p:sp>
      <p:pic>
        <p:nvPicPr>
          <p:cNvPr id="11" name="Picture 14">
            <a:extLst>
              <a:ext uri="{FF2B5EF4-FFF2-40B4-BE49-F238E27FC236}">
                <a16:creationId xmlns:a16="http://schemas.microsoft.com/office/drawing/2014/main" id="{F7DFABE7-9531-E62E-E93B-B64D83066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 y="0"/>
            <a:ext cx="1096899" cy="929215"/>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5AEEA53F-9116-8E05-4BA0-34F721E4D393}"/>
              </a:ext>
            </a:extLst>
          </p:cNvPr>
          <p:cNvSpPr txBox="1">
            <a:spLocks/>
          </p:cNvSpPr>
          <p:nvPr/>
        </p:nvSpPr>
        <p:spPr>
          <a:xfrm>
            <a:off x="1045129" y="113704"/>
            <a:ext cx="3802655" cy="39832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TRƯỜNG ĐẠI HỌC TRÀ VINH</a:t>
            </a:r>
          </a:p>
          <a:p>
            <a:pPr algn="l"/>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Subtitle 2">
            <a:extLst>
              <a:ext uri="{FF2B5EF4-FFF2-40B4-BE49-F238E27FC236}">
                <a16:creationId xmlns:a16="http://schemas.microsoft.com/office/drawing/2014/main" id="{7886989B-37E5-67CA-DCAF-C12C0DC604EF}"/>
              </a:ext>
            </a:extLst>
          </p:cNvPr>
          <p:cNvSpPr txBox="1">
            <a:spLocks/>
          </p:cNvSpPr>
          <p:nvPr/>
        </p:nvSpPr>
        <p:spPr>
          <a:xfrm>
            <a:off x="1099777" y="497366"/>
            <a:ext cx="3802655" cy="43184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TRA VINH UNIVERSITY</a:t>
            </a:r>
          </a:p>
          <a:p>
            <a:pPr algn="l"/>
            <a:endParaRPr 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229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F1377-85A6-9DDA-6341-64C0E2574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CF69F-23D4-2CD1-3A4D-D9D103789746}"/>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Thiết</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kế</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giao</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đăng</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ký</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2B8AEB1A-9DF7-E15B-705D-9FE4B42E91CB}"/>
              </a:ext>
            </a:extLst>
          </p:cNvPr>
          <p:cNvSpPr>
            <a:spLocks noGrp="1"/>
          </p:cNvSpPr>
          <p:nvPr>
            <p:ph sz="half" idx="2"/>
          </p:nvPr>
        </p:nvSpPr>
        <p:spPr>
          <a:xfrm>
            <a:off x="677334" y="1315093"/>
            <a:ext cx="8596668" cy="1181528"/>
          </a:xfrm>
        </p:spPr>
        <p:txBody>
          <a:bodyPr anchor="t">
            <a:noAutofit/>
          </a:bodyPr>
          <a:lstStyle/>
          <a:p>
            <a:pPr marL="0" indent="0" algn="just">
              <a:buClr>
                <a:schemeClr val="tx1">
                  <a:lumMod val="75000"/>
                  <a:lumOff val="25000"/>
                </a:schemeClr>
              </a:buClr>
              <a:buNone/>
            </a:pPr>
            <a:r>
              <a:rPr lang="en-US" sz="2200" dirty="0" err="1">
                <a:effectLst/>
                <a:latin typeface="Times New Roman" panose="02020603050405020304" pitchFamily="18" charset="0"/>
                <a:ea typeface="Times New Roman" panose="02020603050405020304" pitchFamily="18" charset="0"/>
              </a:rPr>
              <a:t>Vẫn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giữ</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nguyên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thiết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của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trang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chủ</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người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dùng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thay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phần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nội</a:t>
            </a:r>
            <a:r>
              <a:rPr lang="en-US" sz="2200" dirty="0">
                <a:effectLst/>
                <a:latin typeface="Times New Roman" panose="02020603050405020304" pitchFamily="18" charset="0"/>
                <a:ea typeface="Times New Roman" panose="02020603050405020304" pitchFamily="18" charset="0"/>
              </a:rPr>
              <a:t> dung </a:t>
            </a:r>
            <a:r>
              <a:rPr lang="en-US" sz="2200" dirty="0" err="1">
                <a:effectLst/>
                <a:latin typeface="Times New Roman" panose="02020603050405020304" pitchFamily="18" charset="0"/>
                <a:ea typeface="Times New Roman" panose="02020603050405020304" pitchFamily="18" charset="0"/>
              </a:rPr>
              <a:t>thành</a:t>
            </a:r>
            <a:r>
              <a:rPr lang="en-US" sz="2200" dirty="0">
                <a:effectLst/>
                <a:latin typeface="Times New Roman" panose="02020603050405020304" pitchFamily="18" charset="0"/>
                <a:ea typeface="Times New Roman" panose="02020603050405020304" pitchFamily="18" charset="0"/>
              </a:rPr>
              <a:t> form </a:t>
            </a:r>
            <a:r>
              <a:rPr lang="en-US" sz="2200" dirty="0" err="1">
                <a:effectLst/>
                <a:latin typeface="Times New Roman" panose="02020603050405020304" pitchFamily="18" charset="0"/>
                <a:ea typeface="Times New Roman" panose="02020603050405020304" pitchFamily="18" charset="0"/>
              </a:rPr>
              <a:t>đăng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ký</a:t>
            </a:r>
            <a:r>
              <a:rPr lang="en-US" sz="2200" dirty="0">
                <a:effectLst/>
                <a:latin typeface="Times New Roman" panose="02020603050405020304" pitchFamily="18" charset="0"/>
                <a:ea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pic>
        <p:nvPicPr>
          <p:cNvPr id="12290" name="Picture 1">
            <a:extLst>
              <a:ext uri="{FF2B5EF4-FFF2-40B4-BE49-F238E27FC236}">
                <a16:creationId xmlns:a16="http://schemas.microsoft.com/office/drawing/2014/main" id="{2719629A-5559-3DD2-9852-F94FF055A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496621"/>
            <a:ext cx="8596668" cy="3976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72373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F6F3D-0421-2A84-7DA2-2E5331E26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6D728-8DB0-2079-9392-0E8EE1121C24}"/>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Thiết</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kế</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giao</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đăng</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nhập</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4E79B779-58C8-9190-3B68-59E65247DED2}"/>
              </a:ext>
            </a:extLst>
          </p:cNvPr>
          <p:cNvSpPr>
            <a:spLocks noGrp="1"/>
          </p:cNvSpPr>
          <p:nvPr>
            <p:ph sz="half" idx="2"/>
          </p:nvPr>
        </p:nvSpPr>
        <p:spPr>
          <a:xfrm>
            <a:off x="677334" y="1315093"/>
            <a:ext cx="8596668" cy="1181528"/>
          </a:xfrm>
        </p:spPr>
        <p:txBody>
          <a:bodyPr anchor="t">
            <a:noAutofit/>
          </a:bodyPr>
          <a:lstStyle/>
          <a:p>
            <a:pPr marL="0" indent="0" algn="just">
              <a:buClr>
                <a:schemeClr val="tx1">
                  <a:lumMod val="75000"/>
                  <a:lumOff val="25000"/>
                </a:schemeClr>
              </a:buClr>
              <a:buNone/>
            </a:pPr>
            <a:r>
              <a:rPr lang="en-US" sz="2200" dirty="0" err="1">
                <a:effectLst/>
                <a:latin typeface="Times New Roman" panose="02020603050405020304" pitchFamily="18" charset="0"/>
                <a:ea typeface="Times New Roman" panose="02020603050405020304" pitchFamily="18" charset="0"/>
              </a:rPr>
              <a:t>Vẫn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giữ</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nguyên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thiết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của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trang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chủ</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người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dùng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thay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phần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nội</a:t>
            </a:r>
            <a:r>
              <a:rPr lang="en-US" sz="2200" dirty="0">
                <a:effectLst/>
                <a:latin typeface="Times New Roman" panose="02020603050405020304" pitchFamily="18" charset="0"/>
                <a:ea typeface="Times New Roman" panose="02020603050405020304" pitchFamily="18" charset="0"/>
              </a:rPr>
              <a:t> dung </a:t>
            </a:r>
            <a:r>
              <a:rPr lang="en-US" sz="2200" dirty="0" err="1">
                <a:effectLst/>
                <a:latin typeface="Times New Roman" panose="02020603050405020304" pitchFamily="18" charset="0"/>
                <a:ea typeface="Times New Roman" panose="02020603050405020304" pitchFamily="18" charset="0"/>
              </a:rPr>
              <a:t>thành</a:t>
            </a:r>
            <a:r>
              <a:rPr lang="en-US" sz="2200" dirty="0">
                <a:effectLst/>
                <a:latin typeface="Times New Roman" panose="02020603050405020304" pitchFamily="18" charset="0"/>
                <a:ea typeface="Times New Roman" panose="02020603050405020304" pitchFamily="18" charset="0"/>
              </a:rPr>
              <a:t> form </a:t>
            </a:r>
            <a:r>
              <a:rPr lang="en-US" sz="2200" dirty="0" err="1">
                <a:effectLst/>
                <a:latin typeface="Times New Roman" panose="02020603050405020304" pitchFamily="18" charset="0"/>
                <a:ea typeface="Times New Roman" panose="02020603050405020304" pitchFamily="18" charset="0"/>
              </a:rPr>
              <a:t>đăng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nhập</a:t>
            </a:r>
            <a:r>
              <a:rPr lang="en-US" sz="2200" dirty="0">
                <a:effectLst/>
                <a:latin typeface="Times New Roman" panose="02020603050405020304" pitchFamily="18" charset="0"/>
                <a:ea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pic>
        <p:nvPicPr>
          <p:cNvPr id="13314" name="Picture 1">
            <a:extLst>
              <a:ext uri="{FF2B5EF4-FFF2-40B4-BE49-F238E27FC236}">
                <a16:creationId xmlns:a16="http://schemas.microsoft.com/office/drawing/2014/main" id="{1DD9A54C-A7DD-485F-F459-B9BAAFED7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496620"/>
            <a:ext cx="8596668" cy="3883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22952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7BB1D-EF18-53E0-CA8A-43F19B4DC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6C586-A34C-7A22-2C19-B7C62FD7F251}"/>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Thiết</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kế</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giao</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liên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hệ</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5F52117E-C868-A762-B2AD-69BA98610850}"/>
              </a:ext>
            </a:extLst>
          </p:cNvPr>
          <p:cNvSpPr>
            <a:spLocks noGrp="1"/>
          </p:cNvSpPr>
          <p:nvPr>
            <p:ph sz="half" idx="2"/>
          </p:nvPr>
        </p:nvSpPr>
        <p:spPr>
          <a:xfrm>
            <a:off x="677334" y="1315093"/>
            <a:ext cx="8596668" cy="1181528"/>
          </a:xfrm>
        </p:spPr>
        <p:txBody>
          <a:bodyPr anchor="t">
            <a:noAutofit/>
          </a:bodyPr>
          <a:lstStyle/>
          <a:p>
            <a:pPr marL="0" indent="0" algn="just">
              <a:buClr>
                <a:schemeClr val="tx1">
                  <a:lumMod val="75000"/>
                  <a:lumOff val="25000"/>
                </a:schemeClr>
              </a:buClr>
              <a:buNone/>
            </a:pPr>
            <a:r>
              <a:rPr lang="en-US" sz="2200" dirty="0" err="1">
                <a:effectLst/>
                <a:latin typeface="Times New Roman" panose="02020603050405020304" pitchFamily="18" charset="0"/>
                <a:ea typeface="Times New Roman" panose="02020603050405020304" pitchFamily="18" charset="0"/>
              </a:rPr>
              <a:t>Vẫn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giữ</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nguyên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thiết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của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trang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chủ</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người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dùng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thay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phần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nội</a:t>
            </a:r>
            <a:r>
              <a:rPr lang="en-US" sz="2200" dirty="0">
                <a:effectLst/>
                <a:latin typeface="Times New Roman" panose="02020603050405020304" pitchFamily="18" charset="0"/>
                <a:ea typeface="Times New Roman" panose="02020603050405020304" pitchFamily="18" charset="0"/>
              </a:rPr>
              <a:t> dung </a:t>
            </a:r>
            <a:r>
              <a:rPr lang="en-US" sz="2200" dirty="0" err="1">
                <a:effectLst/>
                <a:latin typeface="Times New Roman" panose="02020603050405020304" pitchFamily="18" charset="0"/>
                <a:ea typeface="Times New Roman" panose="02020603050405020304" pitchFamily="18" charset="0"/>
              </a:rPr>
              <a:t>thành</a:t>
            </a:r>
            <a:r>
              <a:rPr lang="en-US" sz="2200" dirty="0">
                <a:effectLst/>
                <a:latin typeface="Times New Roman" panose="02020603050405020304" pitchFamily="18" charset="0"/>
                <a:ea typeface="Times New Roman" panose="02020603050405020304" pitchFamily="18" charset="0"/>
              </a:rPr>
              <a:t> form </a:t>
            </a:r>
            <a:r>
              <a:rPr lang="en-US" sz="2200" dirty="0" err="1">
                <a:effectLst/>
                <a:latin typeface="Times New Roman" panose="02020603050405020304" pitchFamily="18" charset="0"/>
                <a:ea typeface="Times New Roman" panose="02020603050405020304" pitchFamily="18" charset="0"/>
              </a:rPr>
              <a:t>liên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hệ</a:t>
            </a:r>
            <a:r>
              <a:rPr lang="en-US" sz="2200" dirty="0">
                <a:effectLst/>
                <a:latin typeface="Times New Roman" panose="02020603050405020304" pitchFamily="18" charset="0"/>
                <a:ea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pic>
        <p:nvPicPr>
          <p:cNvPr id="14338" name="Picture 1">
            <a:extLst>
              <a:ext uri="{FF2B5EF4-FFF2-40B4-BE49-F238E27FC236}">
                <a16:creationId xmlns:a16="http://schemas.microsoft.com/office/drawing/2014/main" id="{2374B099-C7EE-A13F-D3C2-63437940B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496620"/>
            <a:ext cx="8596668" cy="389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50177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D49B6-62FB-C2C8-0882-33E5688D2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06376-C5F4-E713-0889-EB96B3A0D782}"/>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Thiết</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kế</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giao</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trang</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quản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trị</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3C100169-E0D7-2647-B569-B8553AE2AB4A}"/>
              </a:ext>
            </a:extLst>
          </p:cNvPr>
          <p:cNvSpPr>
            <a:spLocks noGrp="1"/>
          </p:cNvSpPr>
          <p:nvPr>
            <p:ph sz="half" idx="2"/>
          </p:nvPr>
        </p:nvSpPr>
        <p:spPr>
          <a:xfrm>
            <a:off x="677334" y="1315093"/>
            <a:ext cx="8596668" cy="1181528"/>
          </a:xfrm>
        </p:spPr>
        <p:txBody>
          <a:bodyPr>
            <a:noAutofit/>
          </a:bodyPr>
          <a:lstStyle/>
          <a:p>
            <a:pPr marL="0" indent="0" algn="just">
              <a:buClr>
                <a:schemeClr val="tx1">
                  <a:lumMod val="75000"/>
                  <a:lumOff val="25000"/>
                </a:schemeClr>
              </a:buClr>
              <a:buNone/>
            </a:pPr>
            <a:r>
              <a:rPr lang="en-US" sz="2200" dirty="0">
                <a:latin typeface="Times New Roman" panose="02020603050405020304" pitchFamily="18" charset="0"/>
                <a:cs typeface="Times New Roman" panose="02020603050405020304" pitchFamily="18" charset="0"/>
              </a:rPr>
              <a:t>Trang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gồm</a:t>
            </a:r>
            <a:r>
              <a:rPr lang="en-US" sz="2200" dirty="0">
                <a:latin typeface="Times New Roman" panose="02020603050405020304" pitchFamily="18" charset="0"/>
                <a:cs typeface="Times New Roman" panose="02020603050405020304" pitchFamily="18" charset="0"/>
              </a:rPr>
              <a:t> menu (</a:t>
            </a:r>
            <a:r>
              <a:rPr lang="en-US" sz="2200" dirty="0" err="1">
                <a:latin typeface="Times New Roman" panose="02020603050405020304" pitchFamily="18" charset="0"/>
                <a:cs typeface="Times New Roman" panose="02020603050405020304" pitchFamily="18" charset="0"/>
              </a:rPr>
              <a:t>trang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nhập</a:t>
            </a:r>
            <a:r>
              <a:rPr lang="en-US" sz="2200" dirty="0">
                <a:latin typeface="Times New Roman" panose="02020603050405020304" pitchFamily="18" charset="0"/>
                <a:cs typeface="Times New Roman" panose="02020603050405020304" pitchFamily="18" charset="0"/>
              </a:rPr>
              <a:t>), banner slide 2 </a:t>
            </a:r>
            <a:r>
              <a:rPr lang="en-US" sz="2200" dirty="0" err="1">
                <a:latin typeface="Times New Roman" panose="02020603050405020304" pitchFamily="18" charset="0"/>
                <a:cs typeface="Times New Roman" panose="02020603050405020304" pitchFamily="18" charset="0"/>
              </a:rPr>
              <a:t>ảnh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tùy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chọn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sửa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thêm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xóa</a:t>
            </a:r>
            <a:r>
              <a:rPr lang="en-US" sz="2200" dirty="0">
                <a:latin typeface="Times New Roman" panose="02020603050405020304" pitchFamily="18" charset="0"/>
                <a:cs typeface="Times New Roman" panose="02020603050405020304" pitchFamily="18" charset="0"/>
              </a:rPr>
              <a:t> banner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footer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a:t>
            </a:r>
          </a:p>
        </p:txBody>
      </p:sp>
      <p:pic>
        <p:nvPicPr>
          <p:cNvPr id="15362" name="Picture 1">
            <a:extLst>
              <a:ext uri="{FF2B5EF4-FFF2-40B4-BE49-F238E27FC236}">
                <a16:creationId xmlns:a16="http://schemas.microsoft.com/office/drawing/2014/main" id="{5C84E742-B218-9E11-CD44-8AE351920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496621"/>
            <a:ext cx="8596668" cy="3863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17509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E8DDA-6CB3-F227-696F-424D913F78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7EDAE-44B4-C8D5-A157-EE1A8EAFC6CD}"/>
              </a:ext>
            </a:extLst>
          </p:cNvPr>
          <p:cNvSpPr>
            <a:spLocks noGrp="1"/>
          </p:cNvSpPr>
          <p:nvPr>
            <p:ph type="title"/>
          </p:nvPr>
        </p:nvSpPr>
        <p:spPr>
          <a:xfrm>
            <a:off x="677334" y="609600"/>
            <a:ext cx="8596668" cy="1301393"/>
          </a:xfrm>
        </p:spPr>
        <p:txBody>
          <a:bodyPr anchor="ctr">
            <a:normAutofit/>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4.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Kết</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quả</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đạt</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được</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0DB7C96-6FBB-9F69-E882-AE0910605C8C}"/>
              </a:ext>
            </a:extLst>
          </p:cNvPr>
          <p:cNvSpPr>
            <a:spLocks noGrp="1"/>
          </p:cNvSpPr>
          <p:nvPr>
            <p:ph sz="half" idx="2"/>
          </p:nvPr>
        </p:nvSpPr>
        <p:spPr>
          <a:xfrm>
            <a:off x="677334" y="1910993"/>
            <a:ext cx="8596668" cy="4077856"/>
          </a:xfrm>
        </p:spPr>
        <p:txBody>
          <a:bodyPr>
            <a:noAutofit/>
          </a:bodyPr>
          <a:lstStyle/>
          <a:p>
            <a:pPr>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Giao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Giao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Giao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nhập</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Giao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bài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viết</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Giao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Giao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Giao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chiếu</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Giao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đề</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Giao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249617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41A38-7D14-9245-3683-94F59B0DD1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FAC32-7F3E-E044-BB9A-E26A25DCC28D}"/>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Giao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trang</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chủ</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90E8FAEC-5985-1A4A-0875-D6C460B758B9}"/>
              </a:ext>
            </a:extLst>
          </p:cNvPr>
          <p:cNvSpPr>
            <a:spLocks noGrp="1"/>
          </p:cNvSpPr>
          <p:nvPr>
            <p:ph sz="half" idx="2"/>
          </p:nvPr>
        </p:nvSpPr>
        <p:spPr>
          <a:xfrm>
            <a:off x="677334" y="1315093"/>
            <a:ext cx="8596668" cy="1510300"/>
          </a:xfrm>
        </p:spPr>
        <p:txBody>
          <a:bodyPr>
            <a:noAutofit/>
          </a:bodyPr>
          <a:lstStyle/>
          <a:p>
            <a:pPr marL="0" indent="0" algn="just">
              <a:buClr>
                <a:schemeClr val="tx1">
                  <a:lumMod val="75000"/>
                  <a:lumOff val="25000"/>
                </a:schemeClr>
              </a:buClr>
              <a:buNone/>
            </a:pPr>
            <a:r>
              <a:rPr lang="vi-VN" sz="2200" dirty="0">
                <a:latin typeface="Times New Roman" panose="02020603050405020304" pitchFamily="18" charset="0"/>
                <a:cs typeface="Times New Roman" panose="02020603050405020304" pitchFamily="18" charset="0"/>
              </a:rPr>
              <a:t>Trang chủ thiết kế thân thiện với thanh điều hướng (Trang chủ, Liên hệ, Đăng nhập, Đăng ký), banner "Welcome to TVU," video giới thiệu trường, danh mục chủ đề hấp dẫn, và tông màu xanh hiện đại, tạo cảm giác gắn bó và khuyến khích tương tác trong cộng đồng sinh viên</a:t>
            </a:r>
            <a:endParaRPr lang="en-US" sz="2200" dirty="0">
              <a:latin typeface="Times New Roman" panose="02020603050405020304" pitchFamily="18" charset="0"/>
              <a:cs typeface="Times New Roman" panose="02020603050405020304" pitchFamily="18" charset="0"/>
            </a:endParaRPr>
          </a:p>
        </p:txBody>
      </p:sp>
      <p:pic>
        <p:nvPicPr>
          <p:cNvPr id="16386" name="Picture 1">
            <a:extLst>
              <a:ext uri="{FF2B5EF4-FFF2-40B4-BE49-F238E27FC236}">
                <a16:creationId xmlns:a16="http://schemas.microsoft.com/office/drawing/2014/main" id="{68BE64CB-0BB0-992E-E9FA-273983DFD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825393"/>
            <a:ext cx="8596668" cy="354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699893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278D8-E4ED-7F60-35C6-9847C15495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CF199-DB75-7F22-31BD-F3AAE5FCE71E}"/>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Giao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đăng</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ký</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9010A14C-F043-5D0C-7D8C-CCA80E06C9EF}"/>
              </a:ext>
            </a:extLst>
          </p:cNvPr>
          <p:cNvSpPr>
            <a:spLocks noGrp="1"/>
          </p:cNvSpPr>
          <p:nvPr>
            <p:ph sz="half" idx="2"/>
          </p:nvPr>
        </p:nvSpPr>
        <p:spPr>
          <a:xfrm>
            <a:off x="677334" y="1315093"/>
            <a:ext cx="8596668" cy="1510300"/>
          </a:xfrm>
        </p:spPr>
        <p:txBody>
          <a:bodyPr>
            <a:noAutofit/>
          </a:bodyPr>
          <a:lstStyle/>
          <a:p>
            <a:pPr marL="0" indent="0" algn="just">
              <a:buClr>
                <a:schemeClr val="tx1">
                  <a:lumMod val="75000"/>
                  <a:lumOff val="25000"/>
                </a:schemeClr>
              </a:buClr>
              <a:buNone/>
            </a:pPr>
            <a:r>
              <a:rPr lang="vi-VN" sz="2200" dirty="0">
                <a:latin typeface="Times New Roman" panose="02020603050405020304" pitchFamily="18" charset="0"/>
                <a:cs typeface="Times New Roman" panose="02020603050405020304" pitchFamily="18" charset="0"/>
              </a:rPr>
              <a:t>Giao diện đăng ký hỗ trợ sinh viên tạo tài khoản, kết nối cộng đồng, quản lý thông tin, và tham gia trao đổi kiến thức, kinh nghiệm, cùng hoạt động ngoại khóa dễ dàng.</a:t>
            </a:r>
            <a:endParaRPr lang="en-US" sz="2200" dirty="0">
              <a:latin typeface="Times New Roman" panose="02020603050405020304" pitchFamily="18" charset="0"/>
              <a:cs typeface="Times New Roman" panose="02020603050405020304" pitchFamily="18" charset="0"/>
            </a:endParaRPr>
          </a:p>
        </p:txBody>
      </p:sp>
      <p:pic>
        <p:nvPicPr>
          <p:cNvPr id="17410" name="Picture 1">
            <a:extLst>
              <a:ext uri="{FF2B5EF4-FFF2-40B4-BE49-F238E27FC236}">
                <a16:creationId xmlns:a16="http://schemas.microsoft.com/office/drawing/2014/main" id="{6215C35D-0E50-B1C3-D05F-1AD26E876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825393"/>
            <a:ext cx="8596668" cy="356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25595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879D2-D9B2-D198-F5C4-E6D480BA5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0CB2C-88C8-1C92-68A3-48C69E894EB1}"/>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Giao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đăng</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nhập</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9CF0367E-BFEA-B064-7C84-290A316E5492}"/>
              </a:ext>
            </a:extLst>
          </p:cNvPr>
          <p:cNvSpPr>
            <a:spLocks noGrp="1"/>
          </p:cNvSpPr>
          <p:nvPr>
            <p:ph sz="half" idx="2"/>
          </p:nvPr>
        </p:nvSpPr>
        <p:spPr>
          <a:xfrm>
            <a:off x="677334" y="1315093"/>
            <a:ext cx="8596668" cy="1510300"/>
          </a:xfrm>
        </p:spPr>
        <p:txBody>
          <a:bodyPr>
            <a:noAutofit/>
          </a:bodyPr>
          <a:lstStyle/>
          <a:p>
            <a:pPr marL="0" indent="0" algn="just">
              <a:buClr>
                <a:schemeClr val="tx1">
                  <a:lumMod val="75000"/>
                  <a:lumOff val="25000"/>
                </a:schemeClr>
              </a:buClr>
              <a:buNone/>
            </a:pPr>
            <a:r>
              <a:rPr lang="vi-VN" sz="2200" dirty="0">
                <a:latin typeface="Times New Roman" panose="02020603050405020304" pitchFamily="18" charset="0"/>
                <a:cs typeface="Times New Roman" panose="02020603050405020304" pitchFamily="18" charset="0"/>
              </a:rPr>
              <a:t>Giao diện đăng nhập xác thực sinh viên, cho phép cập nhật thông tin cá nhân, truy cập thảo luận, đăng bài, chia sẻ tài liệu, xem lịch sử hoạt động, và kết nối cộng đồng trực tuyến tích cực.</a:t>
            </a:r>
            <a:endParaRPr lang="en-US" sz="2200" dirty="0">
              <a:latin typeface="Times New Roman" panose="02020603050405020304" pitchFamily="18" charset="0"/>
              <a:cs typeface="Times New Roman" panose="02020603050405020304" pitchFamily="18" charset="0"/>
            </a:endParaRPr>
          </a:p>
        </p:txBody>
      </p:sp>
      <p:pic>
        <p:nvPicPr>
          <p:cNvPr id="18434" name="Picture 1">
            <a:extLst>
              <a:ext uri="{FF2B5EF4-FFF2-40B4-BE49-F238E27FC236}">
                <a16:creationId xmlns:a16="http://schemas.microsoft.com/office/drawing/2014/main" id="{BDCCBB11-41A0-0384-1ED8-E3A0A0C1A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825393"/>
            <a:ext cx="8596668" cy="358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271160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69222-C54A-B7D2-7144-AEE6DDE81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61BA8-5109-3E24-2C75-0DDAB9B88DD8}"/>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Giao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đăng</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tải</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bài</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viết</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93D379DF-C657-5EF5-E83F-986C4A6C4F0A}"/>
              </a:ext>
            </a:extLst>
          </p:cNvPr>
          <p:cNvSpPr>
            <a:spLocks noGrp="1"/>
          </p:cNvSpPr>
          <p:nvPr>
            <p:ph sz="half" idx="2"/>
          </p:nvPr>
        </p:nvSpPr>
        <p:spPr>
          <a:xfrm>
            <a:off x="677334" y="1315093"/>
            <a:ext cx="8596668" cy="1510300"/>
          </a:xfrm>
        </p:spPr>
        <p:txBody>
          <a:bodyPr>
            <a:noAutofit/>
          </a:bodyPr>
          <a:lstStyle/>
          <a:p>
            <a:pPr marL="0" indent="0" algn="just">
              <a:buClr>
                <a:schemeClr val="tx1">
                  <a:lumMod val="75000"/>
                  <a:lumOff val="25000"/>
                </a:schemeClr>
              </a:buClr>
              <a:buNone/>
            </a:pPr>
            <a:r>
              <a:rPr lang="vi-VN" sz="2200" dirty="0">
                <a:latin typeface="Times New Roman" panose="02020603050405020304" pitchFamily="18" charset="0"/>
                <a:cs typeface="Times New Roman" panose="02020603050405020304" pitchFamily="18" charset="0"/>
              </a:rPr>
              <a:t>Giao diện đăng bài hỗ trợ sinh viên chia sẻ ý tưởng, thảo luận, và đăng nội dung nhanh chóng, góp phần xây dựng cộng đồng trao đổi tri thức sôi động.</a:t>
            </a:r>
            <a:endParaRPr lang="en-US" sz="2200" dirty="0">
              <a:latin typeface="Times New Roman" panose="02020603050405020304" pitchFamily="18" charset="0"/>
              <a:cs typeface="Times New Roman" panose="02020603050405020304" pitchFamily="18" charset="0"/>
            </a:endParaRPr>
          </a:p>
        </p:txBody>
      </p:sp>
      <p:pic>
        <p:nvPicPr>
          <p:cNvPr id="19458" name="Picture 1">
            <a:extLst>
              <a:ext uri="{FF2B5EF4-FFF2-40B4-BE49-F238E27FC236}">
                <a16:creationId xmlns:a16="http://schemas.microsoft.com/office/drawing/2014/main" id="{1A3B4C14-9A28-69D8-4840-CB271E6DB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825392"/>
            <a:ext cx="8596668" cy="353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781865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06210-C652-B2D9-49B8-0205F991CA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0FB9D-1258-12A5-BF4E-2688AD73B541}"/>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Giao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liên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hệ</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73947ED2-4DEF-028A-ED7B-BF6AF5AA6EEF}"/>
              </a:ext>
            </a:extLst>
          </p:cNvPr>
          <p:cNvSpPr>
            <a:spLocks noGrp="1"/>
          </p:cNvSpPr>
          <p:nvPr>
            <p:ph sz="half" idx="2"/>
          </p:nvPr>
        </p:nvSpPr>
        <p:spPr>
          <a:xfrm>
            <a:off x="677334" y="1315093"/>
            <a:ext cx="8596668" cy="1510300"/>
          </a:xfrm>
        </p:spPr>
        <p:txBody>
          <a:bodyPr>
            <a:noAutofit/>
          </a:bodyPr>
          <a:lstStyle/>
          <a:p>
            <a:pPr marL="0" indent="0" algn="just">
              <a:buClr>
                <a:schemeClr val="tx1">
                  <a:lumMod val="75000"/>
                  <a:lumOff val="25000"/>
                </a:schemeClr>
              </a:buClr>
              <a:buNone/>
            </a:pPr>
            <a:r>
              <a:rPr lang="vi-VN" sz="2200" dirty="0">
                <a:latin typeface="Times New Roman" panose="02020603050405020304" pitchFamily="18" charset="0"/>
                <a:cs typeface="Times New Roman" panose="02020603050405020304" pitchFamily="18" charset="0"/>
              </a:rPr>
              <a:t>Giao diện liên hệ hỗ trợ sinh viên gửi phản hồi, góp ý, hoặc yêu cầu hỗ trợ đến Ban Quản trị, góp phần xây dựng cộng đồng thảo luận tích cực</a:t>
            </a:r>
            <a:endParaRPr lang="en-US" sz="2200" dirty="0">
              <a:latin typeface="Times New Roman" panose="02020603050405020304" pitchFamily="18" charset="0"/>
              <a:cs typeface="Times New Roman" panose="02020603050405020304" pitchFamily="18" charset="0"/>
            </a:endParaRPr>
          </a:p>
        </p:txBody>
      </p:sp>
      <p:pic>
        <p:nvPicPr>
          <p:cNvPr id="20482" name="Picture 1">
            <a:extLst>
              <a:ext uri="{FF2B5EF4-FFF2-40B4-BE49-F238E27FC236}">
                <a16:creationId xmlns:a16="http://schemas.microsoft.com/office/drawing/2014/main" id="{58311185-4DF3-FF55-0965-3AAF3FAD4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825393"/>
            <a:ext cx="8596668" cy="353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67813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0DB16-FE52-F0C7-68CB-3F48E545B892}"/>
              </a:ext>
            </a:extLst>
          </p:cNvPr>
          <p:cNvSpPr>
            <a:spLocks noGrp="1"/>
          </p:cNvSpPr>
          <p:nvPr>
            <p:ph type="title"/>
          </p:nvPr>
        </p:nvSpPr>
        <p:spPr>
          <a:xfrm>
            <a:off x="677334" y="609600"/>
            <a:ext cx="8596668" cy="1301393"/>
          </a:xfrm>
        </p:spPr>
        <p:txBody>
          <a:bodyPr anchor="ctr">
            <a:normAutofit/>
          </a:bodyPr>
          <a:lstStyle/>
          <a:p>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Nội</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dung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đồ</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án</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80BF1EA-E5C1-C45F-C037-91A8F1EB2CD5}"/>
              </a:ext>
            </a:extLst>
          </p:cNvPr>
          <p:cNvSpPr>
            <a:spLocks noGrp="1"/>
          </p:cNvSpPr>
          <p:nvPr>
            <p:ph sz="half" idx="2"/>
          </p:nvPr>
        </p:nvSpPr>
        <p:spPr>
          <a:xfrm>
            <a:off x="677334" y="1910993"/>
            <a:ext cx="8596668" cy="4077856"/>
          </a:xfrm>
        </p:spPr>
        <p:txBody>
          <a:bodyPr>
            <a:normAutofit/>
          </a:bodyPr>
          <a:lstStyle/>
          <a:p>
            <a:pPr>
              <a:buClr>
                <a:schemeClr val="tx1">
                  <a:lumMod val="75000"/>
                  <a:lumOff val="25000"/>
                </a:schemeClr>
              </a:buClr>
              <a:buFont typeface="+mj-lt"/>
              <a:buAutoNum type="arabicPeriod"/>
            </a:pPr>
            <a:r>
              <a:rPr lang="en-US" sz="2000" dirty="0">
                <a:latin typeface="Times New Roman" panose="02020603050405020304" pitchFamily="18" charset="0"/>
                <a:cs typeface="Times New Roman" panose="02020603050405020304" pitchFamily="18" charset="0"/>
              </a:rPr>
              <a:t>Lý do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cứu</a:t>
            </a:r>
            <a:r>
              <a:rPr lang="en-US" sz="2000" dirty="0">
                <a:latin typeface="Times New Roman" panose="02020603050405020304" pitchFamily="18" charset="0"/>
                <a:cs typeface="Times New Roman" panose="02020603050405020304" pitchFamily="18" charset="0"/>
              </a:rPr>
              <a:t>.</a:t>
            </a:r>
          </a:p>
          <a:p>
            <a:pPr>
              <a:buClr>
                <a:schemeClr val="tx1">
                  <a:lumMod val="75000"/>
                  <a:lumOff val="25000"/>
                </a:schemeClr>
              </a:buClr>
              <a:buFont typeface="+mj-lt"/>
              <a:buAutoNum type="arabicPeriod"/>
            </a:pP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thuyết</a:t>
            </a:r>
            <a:endParaRPr lang="en-US" sz="20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mj-lt"/>
              <a:buAutoNum type="arabicPeriod"/>
            </a:pP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endParaRPr lang="en-US" sz="20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mj-lt"/>
              <a:buAutoNum type="arabicPeriod"/>
            </a:pP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endParaRPr lang="en-US" sz="20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mj-lt"/>
              <a:buAutoNum type="arabicPeriod"/>
            </a:pP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luận</a:t>
            </a:r>
            <a:endParaRPr lang="en-US" sz="20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mj-lt"/>
              <a:buAutoNum type="arabicPeriod"/>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915037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F3255-7627-DF61-8F1D-332E8450AD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D45CAC-AA8A-953B-FD34-39E987FCC36C}"/>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Giao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trang</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chủ</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quản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trị</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CDF4A424-C1A9-FEA4-78B6-BEA4C6B14A43}"/>
              </a:ext>
            </a:extLst>
          </p:cNvPr>
          <p:cNvSpPr>
            <a:spLocks noGrp="1"/>
          </p:cNvSpPr>
          <p:nvPr>
            <p:ph sz="half" idx="2"/>
          </p:nvPr>
        </p:nvSpPr>
        <p:spPr>
          <a:xfrm>
            <a:off x="677334" y="1315093"/>
            <a:ext cx="8596668" cy="1510300"/>
          </a:xfrm>
        </p:spPr>
        <p:txBody>
          <a:bodyPr>
            <a:noAutofit/>
          </a:bodyPr>
          <a:lstStyle/>
          <a:p>
            <a:pPr marL="0" indent="0" algn="just">
              <a:buClr>
                <a:schemeClr val="tx1">
                  <a:lumMod val="75000"/>
                  <a:lumOff val="25000"/>
                </a:schemeClr>
              </a:buClr>
              <a:buNone/>
            </a:pPr>
            <a:r>
              <a:rPr lang="vi-VN" sz="2200" dirty="0">
                <a:latin typeface="Times New Roman" panose="02020603050405020304" pitchFamily="18" charset="0"/>
                <a:cs typeface="Times New Roman" panose="02020603050405020304" pitchFamily="18" charset="0"/>
              </a:rPr>
              <a:t>Đây là nơi người cho phép quản trị tùy chỉnh các tùy chọn như Quản lý trình chiếu, chủ đề, liên hệ. Các công cụ quản lý như chỉnh sửa, đăng tải bài viết...Giao diện cũng giống với giao diện trang chủ người dùng.</a:t>
            </a:r>
            <a:endParaRPr lang="en-US" sz="2200" dirty="0">
              <a:latin typeface="Times New Roman" panose="02020603050405020304" pitchFamily="18" charset="0"/>
              <a:cs typeface="Times New Roman" panose="02020603050405020304" pitchFamily="18" charset="0"/>
            </a:endParaRPr>
          </a:p>
        </p:txBody>
      </p:sp>
      <p:pic>
        <p:nvPicPr>
          <p:cNvPr id="21506" name="Picture 1">
            <a:extLst>
              <a:ext uri="{FF2B5EF4-FFF2-40B4-BE49-F238E27FC236}">
                <a16:creationId xmlns:a16="http://schemas.microsoft.com/office/drawing/2014/main" id="{F24B35BC-3921-FC91-0C01-6A800DBFC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3" y="2825393"/>
            <a:ext cx="8596667" cy="352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803312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413A0-02C7-ABAD-5151-181E7C6BEB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2ACFA0-2584-55D1-C47A-5D70384873C4}"/>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Giao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quản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lý</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trình</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chiếu</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4BB8E634-CFD7-C386-70B9-99A7EC8A0F82}"/>
              </a:ext>
            </a:extLst>
          </p:cNvPr>
          <p:cNvSpPr>
            <a:spLocks noGrp="1"/>
          </p:cNvSpPr>
          <p:nvPr>
            <p:ph sz="half" idx="2"/>
          </p:nvPr>
        </p:nvSpPr>
        <p:spPr>
          <a:xfrm>
            <a:off x="677334" y="1315093"/>
            <a:ext cx="8596668" cy="1510300"/>
          </a:xfrm>
        </p:spPr>
        <p:txBody>
          <a:bodyPr>
            <a:noAutofit/>
          </a:bodyPr>
          <a:lstStyle/>
          <a:p>
            <a:pPr marL="0" marR="0" indent="0" algn="just">
              <a:lnSpc>
                <a:spcPct val="150000"/>
              </a:lnSpc>
              <a:spcAft>
                <a:spcPts val="300"/>
              </a:spcAft>
              <a:buNone/>
            </a:pPr>
            <a:r>
              <a:rPr lang="en-US" sz="2200" b="0" dirty="0" err="1">
                <a:effectLst/>
                <a:latin typeface="Times New Roman" panose="02020603050405020304" pitchFamily="18" charset="0"/>
                <a:ea typeface="Times New Roman" panose="02020603050405020304" pitchFamily="18" charset="0"/>
              </a:rPr>
              <a:t>Đây</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là</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nơi</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người</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cho</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phép</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quản</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trị</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đăng</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tải</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thay</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thế</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chỉnh</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sửa</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các</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ảnh</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trình</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chiếu</a:t>
            </a:r>
            <a:r>
              <a:rPr lang="en-US" sz="2200" b="0" dirty="0">
                <a:effectLst/>
                <a:latin typeface="Times New Roman" panose="02020603050405020304" pitchFamily="18" charset="0"/>
                <a:ea typeface="Times New Roman" panose="02020603050405020304" pitchFamily="18" charset="0"/>
              </a:rPr>
              <a:t>.</a:t>
            </a:r>
            <a:endParaRPr lang="en-US" sz="2200" b="1" dirty="0">
              <a:effectLst/>
              <a:latin typeface="Times New Roman" panose="02020603050405020304" pitchFamily="18" charset="0"/>
              <a:ea typeface="Times New Roman" panose="02020603050405020304" pitchFamily="18" charset="0"/>
            </a:endParaRPr>
          </a:p>
        </p:txBody>
      </p:sp>
      <p:pic>
        <p:nvPicPr>
          <p:cNvPr id="22530" name="Picture 1">
            <a:extLst>
              <a:ext uri="{FF2B5EF4-FFF2-40B4-BE49-F238E27FC236}">
                <a16:creationId xmlns:a16="http://schemas.microsoft.com/office/drawing/2014/main" id="{0F0AD5F8-EC30-0684-723C-3E799FFE4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3" y="2825393"/>
            <a:ext cx="8596667" cy="352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45096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76363-C3E5-A073-85EC-24972D2F4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DCB9C8-8501-1F11-01F6-60A1ADED06D5}"/>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Giao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quản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lý</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chủ</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đề</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71E9DCA1-4739-8A69-F39C-894175679B27}"/>
              </a:ext>
            </a:extLst>
          </p:cNvPr>
          <p:cNvSpPr>
            <a:spLocks noGrp="1"/>
          </p:cNvSpPr>
          <p:nvPr>
            <p:ph sz="half" idx="2"/>
          </p:nvPr>
        </p:nvSpPr>
        <p:spPr>
          <a:xfrm>
            <a:off x="677334" y="1315093"/>
            <a:ext cx="8596668" cy="1510300"/>
          </a:xfrm>
        </p:spPr>
        <p:txBody>
          <a:bodyPr>
            <a:noAutofit/>
          </a:bodyPr>
          <a:lstStyle/>
          <a:p>
            <a:pPr marL="0" marR="0" indent="0" algn="just">
              <a:lnSpc>
                <a:spcPct val="150000"/>
              </a:lnSpc>
              <a:spcAft>
                <a:spcPts val="300"/>
              </a:spcAft>
              <a:buNone/>
            </a:pPr>
            <a:r>
              <a:rPr lang="en-US" sz="2200" b="0" dirty="0" err="1">
                <a:effectLst/>
                <a:latin typeface="Times New Roman" panose="02020603050405020304" pitchFamily="18" charset="0"/>
                <a:ea typeface="Times New Roman" panose="02020603050405020304" pitchFamily="18" charset="0"/>
              </a:rPr>
              <a:t>Đây</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là</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nơi</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người</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cho</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phép</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quản</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trị</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thêm</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và</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chỉnh</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sửa</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các</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chủ</a:t>
            </a:r>
            <a:r>
              <a:rPr lang="en-US" sz="2200" b="0" dirty="0">
                <a:effectLst/>
                <a:latin typeface="Times New Roman" panose="02020603050405020304" pitchFamily="18" charset="0"/>
                <a:ea typeface="Times New Roman" panose="02020603050405020304" pitchFamily="18" charset="0"/>
              </a:rPr>
              <a:t> </a:t>
            </a:r>
            <a:r>
              <a:rPr lang="en-US" sz="2200" b="0" dirty="0" err="1">
                <a:effectLst/>
                <a:latin typeface="Times New Roman" panose="02020603050405020304" pitchFamily="18" charset="0"/>
                <a:ea typeface="Times New Roman" panose="02020603050405020304" pitchFamily="18" charset="0"/>
              </a:rPr>
              <a:t>đề</a:t>
            </a:r>
            <a:r>
              <a:rPr lang="en-US" sz="2200" b="0" dirty="0">
                <a:effectLst/>
                <a:latin typeface="Times New Roman" panose="02020603050405020304" pitchFamily="18" charset="0"/>
                <a:ea typeface="Times New Roman" panose="02020603050405020304" pitchFamily="18" charset="0"/>
              </a:rPr>
              <a:t>.</a:t>
            </a:r>
            <a:endParaRPr lang="en-US" sz="2200" b="1" dirty="0">
              <a:effectLst/>
              <a:latin typeface="Times New Roman" panose="02020603050405020304" pitchFamily="18" charset="0"/>
              <a:ea typeface="Times New Roman" panose="02020603050405020304" pitchFamily="18" charset="0"/>
            </a:endParaRPr>
          </a:p>
        </p:txBody>
      </p:sp>
      <p:pic>
        <p:nvPicPr>
          <p:cNvPr id="23554" name="Picture 1">
            <a:extLst>
              <a:ext uri="{FF2B5EF4-FFF2-40B4-BE49-F238E27FC236}">
                <a16:creationId xmlns:a16="http://schemas.microsoft.com/office/drawing/2014/main" id="{4F16A3D4-C829-9DCA-A77A-5A8D92D0B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070243"/>
            <a:ext cx="8596668" cy="4310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076173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E3A3C-F666-C2DD-E510-84FB42904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E0009B-C9D6-B28E-3E64-8ED30CEC3AA5}"/>
              </a:ext>
            </a:extLst>
          </p:cNvPr>
          <p:cNvSpPr>
            <a:spLocks noGrp="1"/>
          </p:cNvSpPr>
          <p:nvPr>
            <p:ph type="title"/>
          </p:nvPr>
        </p:nvSpPr>
        <p:spPr>
          <a:xfrm>
            <a:off x="677334" y="609601"/>
            <a:ext cx="8596668" cy="705492"/>
          </a:xfrm>
        </p:spPr>
        <p:txBody>
          <a:bodyPr anchor="ctr">
            <a:normAutofit/>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Giao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quản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lý</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liên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hệ</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Content Placeholder 3">
            <a:extLst>
              <a:ext uri="{FF2B5EF4-FFF2-40B4-BE49-F238E27FC236}">
                <a16:creationId xmlns:a16="http://schemas.microsoft.com/office/drawing/2014/main" id="{2F3F1A06-317E-758D-15D9-38E7D36529CF}"/>
              </a:ext>
            </a:extLst>
          </p:cNvPr>
          <p:cNvSpPr>
            <a:spLocks noGrp="1"/>
          </p:cNvSpPr>
          <p:nvPr>
            <p:ph sz="half" idx="2"/>
          </p:nvPr>
        </p:nvSpPr>
        <p:spPr>
          <a:xfrm>
            <a:off x="677334" y="1315093"/>
            <a:ext cx="8596668" cy="1510300"/>
          </a:xfrm>
        </p:spPr>
        <p:txBody>
          <a:bodyPr>
            <a:noAutofit/>
          </a:bodyPr>
          <a:lstStyle/>
          <a:p>
            <a:pPr marL="0" indent="0" algn="just">
              <a:buClr>
                <a:schemeClr val="tx1">
                  <a:lumMod val="75000"/>
                  <a:lumOff val="25000"/>
                </a:schemeClr>
              </a:buClr>
              <a:buNone/>
            </a:pPr>
            <a:r>
              <a:rPr lang="en-US" sz="2200" dirty="0" err="1">
                <a:effectLst/>
                <a:latin typeface="Times New Roman" panose="02020603050405020304" pitchFamily="18" charset="0"/>
                <a:ea typeface="Times New Roman" panose="02020603050405020304" pitchFamily="18" charset="0"/>
              </a:rPr>
              <a:t>Đây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nơi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người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phép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quản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trị</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xem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thông</a:t>
            </a:r>
            <a:r>
              <a:rPr lang="en-US" sz="2200" dirty="0">
                <a:effectLst/>
                <a:latin typeface="Times New Roman" panose="02020603050405020304" pitchFamily="18" charset="0"/>
                <a:ea typeface="Times New Roman" panose="02020603050405020304" pitchFamily="18" charset="0"/>
              </a:rPr>
              <a:t> tin </a:t>
            </a:r>
            <a:r>
              <a:rPr lang="en-US" sz="2200" dirty="0" err="1">
                <a:effectLst/>
                <a:latin typeface="Times New Roman" panose="02020603050405020304" pitchFamily="18" charset="0"/>
                <a:ea typeface="Times New Roman" panose="02020603050405020304" pitchFamily="18" charset="0"/>
              </a:rPr>
              <a:t>người</a:t>
            </a:r>
            <a:r>
              <a:rPr lang="en-US" sz="2200" dirty="0">
                <a:effectLst/>
                <a:latin typeface="Times New Roman" panose="02020603050405020304" pitchFamily="18" charset="0"/>
                <a:ea typeface="Times New Roman" panose="02020603050405020304" pitchFamily="18" charset="0"/>
              </a:rPr>
              <a:t> , </a:t>
            </a:r>
            <a:r>
              <a:rPr lang="en-US" sz="2200" dirty="0" err="1">
                <a:effectLst/>
                <a:latin typeface="Times New Roman" panose="02020603050405020304" pitchFamily="18" charset="0"/>
                <a:ea typeface="Times New Roman" panose="02020603050405020304" pitchFamily="18" charset="0"/>
              </a:rPr>
              <a:t>nôi</a:t>
            </a:r>
            <a:r>
              <a:rPr lang="en-US" sz="2200" dirty="0">
                <a:effectLst/>
                <a:latin typeface="Times New Roman" panose="02020603050405020304" pitchFamily="18" charset="0"/>
                <a:ea typeface="Times New Roman" panose="02020603050405020304" pitchFamily="18" charset="0"/>
              </a:rPr>
              <a:t> dung </a:t>
            </a:r>
            <a:r>
              <a:rPr lang="en-US" sz="2200" dirty="0" err="1">
                <a:effectLst/>
                <a:latin typeface="Times New Roman" panose="02020603050405020304" pitchFamily="18" charset="0"/>
                <a:ea typeface="Times New Roman" panose="02020603050405020304" pitchFamily="18" charset="0"/>
              </a:rPr>
              <a:t>liên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hệ</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ngày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gửi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đánh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giấu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đã</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xem</a:t>
            </a:r>
            <a:r>
              <a:rPr lang="en-US" sz="2200" dirty="0">
                <a:effectLst/>
                <a:latin typeface="Times New Roman" panose="02020603050405020304" pitchFamily="18" charset="0"/>
                <a:ea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pic>
        <p:nvPicPr>
          <p:cNvPr id="24578" name="Picture 1">
            <a:extLst>
              <a:ext uri="{FF2B5EF4-FFF2-40B4-BE49-F238E27FC236}">
                <a16:creationId xmlns:a16="http://schemas.microsoft.com/office/drawing/2014/main" id="{A7626255-6F4B-D0B9-C3D1-8E72BAEE8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825393"/>
            <a:ext cx="8596668" cy="3554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65141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B082A-822B-95C5-38D6-9C66B4E8B0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BC1BC-07EE-2BD2-0976-0788AADD5950}"/>
              </a:ext>
            </a:extLst>
          </p:cNvPr>
          <p:cNvSpPr>
            <a:spLocks noGrp="1"/>
          </p:cNvSpPr>
          <p:nvPr>
            <p:ph type="title"/>
          </p:nvPr>
        </p:nvSpPr>
        <p:spPr>
          <a:xfrm>
            <a:off x="677334" y="609600"/>
            <a:ext cx="8596668" cy="900701"/>
          </a:xfrm>
        </p:spPr>
        <p:txBody>
          <a:bodyPr anchor="ctr">
            <a:normAutofit/>
          </a:bodyPr>
          <a:lstStyle/>
          <a:p>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5.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Kết</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luận</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9261FF5-8D2B-DD0D-EA65-B532D85F9988}"/>
              </a:ext>
            </a:extLst>
          </p:cNvPr>
          <p:cNvSpPr>
            <a:spLocks noGrp="1"/>
          </p:cNvSpPr>
          <p:nvPr>
            <p:ph sz="half" idx="2"/>
          </p:nvPr>
        </p:nvSpPr>
        <p:spPr>
          <a:xfrm>
            <a:off x="677334" y="1510301"/>
            <a:ext cx="8596668" cy="4880224"/>
          </a:xfrm>
        </p:spPr>
        <p:txBody>
          <a:bodyPr>
            <a:noAutofit/>
          </a:bodyPr>
          <a:lstStyle/>
          <a:p>
            <a:pPr marL="0" indent="0" algn="just">
              <a:buClr>
                <a:schemeClr val="tx1">
                  <a:lumMod val="75000"/>
                  <a:lumOff val="25000"/>
                </a:schemeClr>
              </a:buClr>
              <a:buNone/>
            </a:pPr>
            <a:r>
              <a:rPr lang="vi-VN" sz="2000" dirty="0">
                <a:latin typeface="Times New Roman" panose="02020603050405020304" pitchFamily="18" charset="0"/>
                <a:cs typeface="Times New Roman" panose="02020603050405020304" pitchFamily="18" charset="0"/>
              </a:rPr>
              <a:t>Website diễn đàn sinh viên TVU cung cấp môi trường trao đổi trực tuyến tiện lợi, hỗ trợ học tập, chia sẻ tài liệu, và nâng cao kỹ năng giao tiếp. Với giao diện thân thiện, tính năng đa dạng như đăng bài, bình luận, tạo chủ đề, và thông báo sự kiện, hệ thống đảm bảo trải nghiệm mượt mà trên mọi trình duyệt.</a:t>
            </a:r>
          </a:p>
          <a:p>
            <a:pPr marL="0" indent="0" algn="just">
              <a:buClr>
                <a:schemeClr val="tx1">
                  <a:lumMod val="75000"/>
                  <a:lumOff val="25000"/>
                </a:schemeClr>
              </a:buClr>
              <a:buNone/>
            </a:pPr>
            <a:r>
              <a:rPr lang="vi-VN" sz="2000" b="1" dirty="0">
                <a:latin typeface="Times New Roman" panose="02020603050405020304" pitchFamily="18" charset="0"/>
                <a:cs typeface="Times New Roman" panose="02020603050405020304" pitchFamily="18" charset="0"/>
              </a:rPr>
              <a:t>Ưu điểm:</a:t>
            </a:r>
          </a:p>
          <a:p>
            <a:pPr algn="just">
              <a:buClr>
                <a:schemeClr val="tx1">
                  <a:lumMod val="75000"/>
                  <a:lumOff val="25000"/>
                </a:schemeClr>
              </a:buClr>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Giao diện đơn giản, dễ sử dụng, phù hợp với sinh viên.</a:t>
            </a:r>
          </a:p>
          <a:p>
            <a:pPr algn="just">
              <a:buClr>
                <a:schemeClr val="tx1">
                  <a:lumMod val="75000"/>
                  <a:lumOff val="25000"/>
                </a:schemeClr>
              </a:buClr>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Áp dụng hiệu quả kiến thức lập trình và thiết kế web.</a:t>
            </a:r>
          </a:p>
          <a:p>
            <a:pPr algn="just">
              <a:buClr>
                <a:schemeClr val="tx1">
                  <a:lumMod val="75000"/>
                  <a:lumOff val="25000"/>
                </a:schemeClr>
              </a:buClr>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Tương thích cao, hoạt động tốt trên mọi trình duyệt.</a:t>
            </a:r>
          </a:p>
          <a:p>
            <a:pPr marL="0" indent="0" algn="just">
              <a:buClr>
                <a:schemeClr val="tx1">
                  <a:lumMod val="75000"/>
                  <a:lumOff val="25000"/>
                </a:schemeClr>
              </a:buClr>
              <a:buNone/>
            </a:pPr>
            <a:r>
              <a:rPr lang="vi-VN" sz="2000" b="1" dirty="0">
                <a:latin typeface="Times New Roman" panose="02020603050405020304" pitchFamily="18" charset="0"/>
                <a:cs typeface="Times New Roman" panose="02020603050405020304" pitchFamily="18" charset="0"/>
              </a:rPr>
              <a:t>Nhược điểm:</a:t>
            </a:r>
          </a:p>
          <a:p>
            <a:pPr algn="just">
              <a:buClr>
                <a:schemeClr val="tx1">
                  <a:lumMod val="75000"/>
                  <a:lumOff val="25000"/>
                </a:schemeClr>
              </a:buClr>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Thiết kế ban đầu còn hạn chế, cần cải thiện.</a:t>
            </a:r>
          </a:p>
          <a:p>
            <a:pPr algn="just">
              <a:buClr>
                <a:schemeClr val="tx1">
                  <a:lumMod val="75000"/>
                  <a:lumOff val="25000"/>
                </a:schemeClr>
              </a:buClr>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Một số tính năng nâng cao chưa hoàn thiện.</a:t>
            </a:r>
          </a:p>
          <a:p>
            <a:pPr algn="just">
              <a:buClr>
                <a:schemeClr val="tx1">
                  <a:lumMod val="75000"/>
                  <a:lumOff val="25000"/>
                </a:schemeClr>
              </a:buClr>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Cần cập nhật và mở rộng để đáp ứng nhu cầu ngày càng đa dạng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84008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BFE5-33A5-8E8F-90C5-49F6F79B7E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97BCD4-21E1-D41A-06D2-AD892F28A963}"/>
              </a:ext>
            </a:extLst>
          </p:cNvPr>
          <p:cNvSpPr>
            <a:spLocks noGrp="1"/>
          </p:cNvSpPr>
          <p:nvPr>
            <p:ph type="title"/>
          </p:nvPr>
        </p:nvSpPr>
        <p:spPr>
          <a:xfrm>
            <a:off x="677334" y="609600"/>
            <a:ext cx="8596668" cy="900701"/>
          </a:xfrm>
        </p:spPr>
        <p:txBody>
          <a:bodyPr anchor="ctr">
            <a:normAutofit/>
          </a:bodyPr>
          <a:lstStyle/>
          <a:p>
            <a:pPr algn="ct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Lời</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cảm</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ơn</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E24636E-6E15-9640-0472-5865512245EA}"/>
              </a:ext>
            </a:extLst>
          </p:cNvPr>
          <p:cNvSpPr>
            <a:spLocks noGrp="1"/>
          </p:cNvSpPr>
          <p:nvPr>
            <p:ph sz="half" idx="2"/>
          </p:nvPr>
        </p:nvSpPr>
        <p:spPr>
          <a:xfrm>
            <a:off x="677334" y="1510301"/>
            <a:ext cx="8596668" cy="4880224"/>
          </a:xfrm>
        </p:spPr>
        <p:txBody>
          <a:bodyPr>
            <a:noAutofit/>
          </a:bodyPr>
          <a:lstStyle/>
          <a:p>
            <a:pPr marL="0" marR="0" indent="0" algn="just">
              <a:lnSpc>
                <a:spcPct val="150000"/>
              </a:lnSpc>
              <a:buNone/>
            </a:pPr>
            <a:r>
              <a:rPr lang="en-US" sz="2200" dirty="0" err="1">
                <a:effectLst/>
                <a:latin typeface="Times New Roman" panose="02020603050405020304" pitchFamily="18" charset="0"/>
                <a:ea typeface="Times New Roman" panose="02020603050405020304" pitchFamily="18" charset="0"/>
              </a:rPr>
              <a:t>Để</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hoàn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thành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đồ</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án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ngành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này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em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xin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gửi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lời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cảm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ơn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sâu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sắc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thầy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Đoàn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Phước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Miền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đã</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tận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tình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hướng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dẫn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trong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suốt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trình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làm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đồ</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án</a:t>
            </a:r>
            <a:r>
              <a:rPr lang="en-US" sz="2200" dirty="0">
                <a:effectLst/>
                <a:latin typeface="Times New Roman" panose="02020603050405020304" pitchFamily="18" charset="0"/>
                <a:ea typeface="Times New Roman" panose="02020603050405020304" pitchFamily="18" charset="0"/>
              </a:rPr>
              <a:t>. Em </a:t>
            </a:r>
            <a:r>
              <a:rPr lang="en-US" sz="2200" dirty="0" err="1">
                <a:effectLst/>
                <a:latin typeface="Times New Roman" panose="02020603050405020304" pitchFamily="18" charset="0"/>
                <a:ea typeface="Times New Roman" panose="02020603050405020304" pitchFamily="18" charset="0"/>
              </a:rPr>
              <a:t>cảm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ơn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quý</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Thầy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Cô</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trong</a:t>
            </a:r>
            <a:r>
              <a:rPr lang="en-US" sz="2200" dirty="0">
                <a:effectLst/>
                <a:latin typeface="Times New Roman" panose="02020603050405020304" pitchFamily="18" charset="0"/>
                <a:ea typeface="Times New Roman" panose="02020603050405020304" pitchFamily="18" charset="0"/>
              </a:rPr>
              <a:t> khoa </a:t>
            </a:r>
            <a:r>
              <a:rPr lang="en-US" sz="2200" dirty="0" err="1">
                <a:effectLst/>
                <a:latin typeface="Times New Roman" panose="02020603050405020304" pitchFamily="18" charset="0"/>
                <a:ea typeface="Times New Roman" panose="02020603050405020304" pitchFamily="18" charset="0"/>
              </a:rPr>
              <a:t>Kỹ</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thuật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Công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nghệ</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Trường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Đại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Học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Trà</a:t>
            </a:r>
            <a:r>
              <a:rPr lang="en-US" sz="2200" dirty="0">
                <a:effectLst/>
                <a:latin typeface="Times New Roman" panose="02020603050405020304" pitchFamily="18" charset="0"/>
                <a:ea typeface="Times New Roman" panose="02020603050405020304" pitchFamily="18" charset="0"/>
              </a:rPr>
              <a:t> Vinh </a:t>
            </a:r>
            <a:r>
              <a:rPr lang="en-US" sz="2200" dirty="0" err="1">
                <a:effectLst/>
                <a:latin typeface="Times New Roman" panose="02020603050405020304" pitchFamily="18" charset="0"/>
                <a:ea typeface="Times New Roman" panose="02020603050405020304" pitchFamily="18" charset="0"/>
              </a:rPr>
              <a:t>đã</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tận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tình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truyền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đạt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kiến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thức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trong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những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học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kì</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vừa</a:t>
            </a:r>
            <a:r>
              <a:rPr lang="en-US" sz="2200" dirty="0">
                <a:effectLst/>
                <a:latin typeface="Times New Roman" panose="02020603050405020304" pitchFamily="18" charset="0"/>
                <a:ea typeface="Times New Roman" panose="02020603050405020304" pitchFamily="18" charset="0"/>
              </a:rPr>
              <a:t> qua. </a:t>
            </a:r>
            <a:r>
              <a:rPr lang="en-US" sz="2200" dirty="0" err="1">
                <a:effectLst/>
                <a:latin typeface="Times New Roman" panose="02020603050405020304" pitchFamily="18" charset="0"/>
                <a:ea typeface="Times New Roman" panose="02020603050405020304" pitchFamily="18" charset="0"/>
              </a:rPr>
              <a:t>Với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vốn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kiến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thức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được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tiếp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trong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trình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học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không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chỉ</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nền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tảng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trình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nghiên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cứu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đồ</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án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sở</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ngành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này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còn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nền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tảng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vững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chắc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đồ</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án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sắp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tới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Cuối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cùng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em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kính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chúc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quý</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Thầy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Cô</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dồi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dào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sức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khỏe</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thành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công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trong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sự</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nghiệp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cao</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quý</a:t>
            </a:r>
            <a:r>
              <a:rPr lang="en-US" sz="22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6883076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57DD6-5AD0-459B-79BB-029B5986D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8C16B-F9E9-F011-609A-A1CCA70AFF50}"/>
              </a:ext>
            </a:extLst>
          </p:cNvPr>
          <p:cNvSpPr>
            <a:spLocks noGrp="1"/>
          </p:cNvSpPr>
          <p:nvPr>
            <p:ph type="title"/>
          </p:nvPr>
        </p:nvSpPr>
        <p:spPr>
          <a:xfrm>
            <a:off x="677334" y="609600"/>
            <a:ext cx="8596668" cy="1301393"/>
          </a:xfrm>
        </p:spPr>
        <p:txBody>
          <a:bodyPr anchor="ctr">
            <a:normAutofit fontScale="90000"/>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1. Lý do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chọn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đề</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tài</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mục</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tiêu</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nghiên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cứu</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4" name="Content Placeholder 3">
            <a:extLst>
              <a:ext uri="{FF2B5EF4-FFF2-40B4-BE49-F238E27FC236}">
                <a16:creationId xmlns:a16="http://schemas.microsoft.com/office/drawing/2014/main" id="{B530FE40-2BA3-38B2-F68F-A20807454D66}"/>
              </a:ext>
            </a:extLst>
          </p:cNvPr>
          <p:cNvSpPr>
            <a:spLocks noGrp="1"/>
          </p:cNvSpPr>
          <p:nvPr>
            <p:ph sz="half" idx="2"/>
          </p:nvPr>
        </p:nvSpPr>
        <p:spPr>
          <a:xfrm>
            <a:off x="677334" y="1910993"/>
            <a:ext cx="8596668" cy="4077856"/>
          </a:xfrm>
        </p:spPr>
        <p:txBody>
          <a:bodyPr>
            <a:noAutofit/>
          </a:bodyPr>
          <a:lstStyle/>
          <a:p>
            <a:pPr marL="0" indent="0" algn="just">
              <a:buClr>
                <a:schemeClr val="tx1">
                  <a:lumMod val="75000"/>
                  <a:lumOff val="25000"/>
                </a:schemeClr>
              </a:buClr>
              <a:buNone/>
            </a:pPr>
            <a:r>
              <a:rPr lang="en-US" sz="2200" b="1" dirty="0">
                <a:latin typeface="Times New Roman" panose="02020603050405020304" pitchFamily="18" charset="0"/>
                <a:cs typeface="Times New Roman" panose="02020603050405020304" pitchFamily="18" charset="0"/>
              </a:rPr>
              <a:t>Lý do </a:t>
            </a:r>
            <a:r>
              <a:rPr lang="en-US" sz="2200" b="1" dirty="0" err="1">
                <a:latin typeface="Times New Roman" panose="02020603050405020304" pitchFamily="18" charset="0"/>
                <a:cs typeface="Times New Roman" panose="02020603050405020304" pitchFamily="18" charset="0"/>
              </a:rPr>
              <a:t>chọn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đề</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tài</a:t>
            </a:r>
            <a:r>
              <a:rPr lang="en-US" sz="2200" b="1" dirty="0">
                <a:latin typeface="Times New Roman" panose="02020603050405020304" pitchFamily="18" charset="0"/>
                <a:cs typeface="Times New Roman" panose="02020603050405020304" pitchFamily="18" charset="0"/>
              </a:rPr>
              <a:t>:</a:t>
            </a:r>
          </a:p>
          <a:p>
            <a:pPr marL="0" indent="0" algn="just">
              <a:buClr>
                <a:schemeClr val="tx1">
                  <a:lumMod val="75000"/>
                  <a:lumOff val="25000"/>
                </a:schemeClr>
              </a:buClr>
              <a:buNone/>
            </a:pPr>
            <a:r>
              <a:rPr lang="vi-VN" sz="2200" dirty="0">
                <a:latin typeface="Times New Roman" panose="02020603050405020304" pitchFamily="18" charset="0"/>
                <a:cs typeface="Times New Roman" panose="02020603050405020304" pitchFamily="18" charset="0"/>
              </a:rPr>
              <a:t>Một diễn đàn trực tuyến cho sinh viên Đại học Trà Vinh sẽ tạo không gian giao lưu học thuật, chia sẻ kinh nghiệm và kết nối hiệu quả với nhà trường, góp phần xây dựng cộng đồng học thuật tích cực và thúc đẩy tinh thần học tập, hợp tác.</a:t>
            </a:r>
            <a:endParaRPr lang="en-US" sz="2200" dirty="0">
              <a:latin typeface="Times New Roman" panose="02020603050405020304" pitchFamily="18" charset="0"/>
              <a:cs typeface="Times New Roman" panose="02020603050405020304" pitchFamily="18" charset="0"/>
            </a:endParaRPr>
          </a:p>
          <a:p>
            <a:pPr marL="0" indent="0" algn="just">
              <a:buClr>
                <a:schemeClr val="tx1">
                  <a:lumMod val="75000"/>
                  <a:lumOff val="25000"/>
                </a:schemeClr>
              </a:buClr>
              <a:buNone/>
            </a:pPr>
            <a:r>
              <a:rPr lang="en-US" sz="2200" b="1" dirty="0" err="1">
                <a:latin typeface="Times New Roman" panose="02020603050405020304" pitchFamily="18" charset="0"/>
                <a:cs typeface="Times New Roman" panose="02020603050405020304" pitchFamily="18" charset="0"/>
              </a:rPr>
              <a:t>Mục</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tiêu</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nghiên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cứu</a:t>
            </a:r>
            <a:r>
              <a:rPr lang="en-US" sz="2200" b="1" dirty="0">
                <a:latin typeface="Times New Roman" panose="02020603050405020304" pitchFamily="18" charset="0"/>
                <a:cs typeface="Times New Roman" panose="02020603050405020304" pitchFamily="18" charset="0"/>
              </a:rPr>
              <a:t>:</a:t>
            </a:r>
          </a:p>
          <a:p>
            <a:pPr marL="0" indent="0" algn="just">
              <a:buClr>
                <a:schemeClr val="tx1">
                  <a:lumMod val="75000"/>
                  <a:lumOff val="25000"/>
                </a:schemeClr>
              </a:buClr>
              <a:buNone/>
            </a:pPr>
            <a:r>
              <a:rPr lang="vi-VN" sz="2200" dirty="0">
                <a:latin typeface="Times New Roman" panose="02020603050405020304" pitchFamily="18" charset="0"/>
                <a:cs typeface="Times New Roman" panose="02020603050405020304" pitchFamily="18" charset="0"/>
              </a:rPr>
              <a:t>Mục tiêu phát triển website diễn đàn cho sinh viên Đại học Trà Vinh là tạo môi trường trực tuyến hỗ trợ giao lưu, thảo luận học thuật và hoạt động ngoại khoá; cung cấp kênh thông tin chính xác về thông báo và sự kiện; hỗ trợ tiếp cận tài liệu, chia sẻ kinh nghiệm học tập; và xây dựng cộng đồng sinh viên trực tuyến gắn kết, thúc đẩy hợp tác và hỗ trợ lẫn nhau.</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0136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C62A7-4822-08FC-A831-2EB4A1FDD2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374A5-6BBD-05CC-A927-43C805231168}"/>
              </a:ext>
            </a:extLst>
          </p:cNvPr>
          <p:cNvSpPr>
            <a:spLocks noGrp="1"/>
          </p:cNvSpPr>
          <p:nvPr>
            <p:ph type="title"/>
          </p:nvPr>
        </p:nvSpPr>
        <p:spPr>
          <a:xfrm>
            <a:off x="677334" y="609600"/>
            <a:ext cx="8596668" cy="1301393"/>
          </a:xfrm>
        </p:spPr>
        <p:txBody>
          <a:bodyPr anchor="ctr">
            <a:normAutofit/>
          </a:bodyPr>
          <a:lstStyle/>
          <a:p>
            <a:pPr>
              <a:lnSpc>
                <a:spcPct val="150000"/>
              </a:lnSpc>
              <a:buClr>
                <a:schemeClr val="tx1">
                  <a:lumMod val="75000"/>
                  <a:lumOff val="25000"/>
                </a:schemeClr>
              </a:buClr>
            </a:pPr>
            <a:r>
              <a:rPr lang="en-US" b="1" dirty="0">
                <a:solidFill>
                  <a:schemeClr val="tx1">
                    <a:lumMod val="50000"/>
                    <a:lumOff val="50000"/>
                  </a:schemeClr>
                </a:solidFill>
                <a:latin typeface="Times New Roman" panose="02020603050405020304" pitchFamily="18" charset="0"/>
                <a:cs typeface="Times New Roman" panose="02020603050405020304" pitchFamily="18" charset="0"/>
              </a:rPr>
              <a:t>2. </a:t>
            </a:r>
            <a:r>
              <a:rPr lang="en-US" b="1" dirty="0" err="1">
                <a:solidFill>
                  <a:schemeClr val="tx1">
                    <a:lumMod val="50000"/>
                    <a:lumOff val="50000"/>
                  </a:schemeClr>
                </a:solidFill>
                <a:latin typeface="Times New Roman" panose="02020603050405020304" pitchFamily="18" charset="0"/>
                <a:cs typeface="Times New Roman" panose="02020603050405020304" pitchFamily="18" charset="0"/>
              </a:rPr>
              <a:t>Cơ</a:t>
            </a:r>
            <a:r>
              <a:rPr lang="en-US"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b="1" dirty="0" err="1">
                <a:solidFill>
                  <a:schemeClr val="tx1">
                    <a:lumMod val="50000"/>
                    <a:lumOff val="50000"/>
                  </a:schemeClr>
                </a:solidFill>
                <a:latin typeface="Times New Roman" panose="02020603050405020304" pitchFamily="18" charset="0"/>
                <a:cs typeface="Times New Roman" panose="02020603050405020304" pitchFamily="18" charset="0"/>
              </a:rPr>
              <a:t>sở</a:t>
            </a:r>
            <a:r>
              <a:rPr lang="en-US"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b="1" dirty="0" err="1">
                <a:solidFill>
                  <a:schemeClr val="tx1">
                    <a:lumMod val="50000"/>
                    <a:lumOff val="50000"/>
                  </a:schemeClr>
                </a:solidFill>
                <a:latin typeface="Times New Roman" panose="02020603050405020304" pitchFamily="18" charset="0"/>
                <a:cs typeface="Times New Roman" panose="02020603050405020304" pitchFamily="18" charset="0"/>
              </a:rPr>
              <a:t>lý</a:t>
            </a:r>
            <a:r>
              <a:rPr lang="en-US"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b="1" dirty="0" err="1">
                <a:solidFill>
                  <a:schemeClr val="tx1">
                    <a:lumMod val="50000"/>
                    <a:lumOff val="50000"/>
                  </a:schemeClr>
                </a:solidFill>
                <a:latin typeface="Times New Roman" panose="02020603050405020304" pitchFamily="18" charset="0"/>
                <a:cs typeface="Times New Roman" panose="02020603050405020304" pitchFamily="18" charset="0"/>
              </a:rPr>
              <a:t>thuyết</a:t>
            </a:r>
            <a:endParaRPr lang="en-US"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C545706-E36E-4459-6CDB-26EE1B0998C5}"/>
              </a:ext>
            </a:extLst>
          </p:cNvPr>
          <p:cNvSpPr>
            <a:spLocks noGrp="1"/>
          </p:cNvSpPr>
          <p:nvPr>
            <p:ph sz="half" idx="2"/>
          </p:nvPr>
        </p:nvSpPr>
        <p:spPr>
          <a:xfrm>
            <a:off x="677334" y="1910993"/>
            <a:ext cx="5291951" cy="3036015"/>
          </a:xfrm>
        </p:spPr>
        <p:txBody>
          <a:bodyPr>
            <a:noAutofit/>
          </a:bodyPr>
          <a:lstStyle/>
          <a:p>
            <a:pPr algn="just">
              <a:lnSpc>
                <a:spcPct val="150000"/>
              </a:lnSpc>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HTML</a:t>
            </a:r>
          </a:p>
          <a:p>
            <a:pPr algn="just">
              <a:lnSpc>
                <a:spcPct val="150000"/>
              </a:lnSpc>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CSS</a:t>
            </a:r>
          </a:p>
          <a:p>
            <a:pPr algn="just">
              <a:lnSpc>
                <a:spcPct val="150000"/>
              </a:lnSpc>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J	AVASCRIPT</a:t>
            </a:r>
          </a:p>
          <a:p>
            <a:pPr algn="just">
              <a:lnSpc>
                <a:spcPct val="150000"/>
              </a:lnSpc>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MYSQL</a:t>
            </a:r>
          </a:p>
          <a:p>
            <a:pPr algn="just">
              <a:lnSpc>
                <a:spcPct val="150000"/>
              </a:lnSpc>
              <a:buClr>
                <a:schemeClr val="tx1">
                  <a:lumMod val="75000"/>
                  <a:lumOff val="25000"/>
                </a:schemeClr>
              </a:buCl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PHP</a:t>
            </a:r>
          </a:p>
        </p:txBody>
      </p:sp>
      <p:pic>
        <p:nvPicPr>
          <p:cNvPr id="2050" name="Picture 2">
            <a:extLst>
              <a:ext uri="{FF2B5EF4-FFF2-40B4-BE49-F238E27FC236}">
                <a16:creationId xmlns:a16="http://schemas.microsoft.com/office/drawing/2014/main" id="{2CDDFA32-BC33-4E73-CD42-EB651414C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112" y="1204106"/>
            <a:ext cx="1557605" cy="155760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a:extLst>
              <a:ext uri="{FF2B5EF4-FFF2-40B4-BE49-F238E27FC236}">
                <a16:creationId xmlns:a16="http://schemas.microsoft.com/office/drawing/2014/main" id="{E1E0D775-15B4-817B-5494-46BEA420DB33}"/>
              </a:ext>
            </a:extLst>
          </p:cNvPr>
          <p:cNvSpPr>
            <a:spLocks noChangeAspect="1" noChangeArrowheads="1"/>
          </p:cNvSpPr>
          <p:nvPr/>
        </p:nvSpPr>
        <p:spPr bwMode="auto">
          <a:xfrm>
            <a:off x="5943600" y="33485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CSS logo and symbol, meaning, history, PNG">
            <a:extLst>
              <a:ext uri="{FF2B5EF4-FFF2-40B4-BE49-F238E27FC236}">
                <a16:creationId xmlns:a16="http://schemas.microsoft.com/office/drawing/2014/main" id="{D0EC12B6-23B3-8597-096B-87344AA5B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045" y="1125986"/>
            <a:ext cx="3061641" cy="1713843"/>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24" descr="Logo Javascript - Logo JavaScript cho các nhà phát triển web - CleanPNG /  KissPNG">
            <a:extLst>
              <a:ext uri="{FF2B5EF4-FFF2-40B4-BE49-F238E27FC236}">
                <a16:creationId xmlns:a16="http://schemas.microsoft.com/office/drawing/2014/main" id="{C15631F2-C85C-2F7B-1839-3E7D3A40E5C0}"/>
              </a:ext>
            </a:extLst>
          </p:cNvPr>
          <p:cNvSpPr>
            <a:spLocks noChangeAspect="1" noChangeArrowheads="1"/>
          </p:cNvSpPr>
          <p:nvPr/>
        </p:nvSpPr>
        <p:spPr bwMode="auto">
          <a:xfrm>
            <a:off x="6096000" y="35009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a:extLst>
              <a:ext uri="{FF2B5EF4-FFF2-40B4-BE49-F238E27FC236}">
                <a16:creationId xmlns:a16="http://schemas.microsoft.com/office/drawing/2014/main" id="{101EFF71-2EFD-C4CF-7A50-6FB560DB9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377" y="1204106"/>
            <a:ext cx="1446228" cy="1566747"/>
          </a:xfrm>
          <a:prstGeom prst="rect">
            <a:avLst/>
          </a:prstGeom>
        </p:spPr>
      </p:pic>
      <p:pic>
        <p:nvPicPr>
          <p:cNvPr id="2076" name="Picture 28" descr="MySQL logo PNG transparent image download, size: 660x410px">
            <a:extLst>
              <a:ext uri="{FF2B5EF4-FFF2-40B4-BE49-F238E27FC236}">
                <a16:creationId xmlns:a16="http://schemas.microsoft.com/office/drawing/2014/main" id="{7FB2D454-AEB1-343C-C718-E0780BE87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5112" y="3052561"/>
            <a:ext cx="4608890" cy="196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2670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FFC62-4D1C-2A6F-5121-18E088AFB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790E47-462C-DB07-6FF7-585E9D1DCACC}"/>
              </a:ext>
            </a:extLst>
          </p:cNvPr>
          <p:cNvSpPr>
            <a:spLocks noGrp="1"/>
          </p:cNvSpPr>
          <p:nvPr>
            <p:ph type="title"/>
          </p:nvPr>
        </p:nvSpPr>
        <p:spPr>
          <a:xfrm>
            <a:off x="677334" y="609600"/>
            <a:ext cx="8596668" cy="1301393"/>
          </a:xfrm>
        </p:spPr>
        <p:txBody>
          <a:bodyPr anchor="ctr">
            <a:normAutofit/>
          </a:bodyPr>
          <a:lstStyle/>
          <a:p>
            <a:pPr>
              <a:buClr>
                <a:schemeClr val="tx1">
                  <a:lumMod val="75000"/>
                  <a:lumOff val="25000"/>
                </a:schemeClr>
              </a:buClr>
            </a:pP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3.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Phân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tích</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và</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thiết</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kế</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hệ</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thống</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6DD4EB70-8CF7-87D1-C316-BBEF7A6B7F53}"/>
              </a:ext>
            </a:extLst>
          </p:cNvPr>
          <p:cNvSpPr>
            <a:spLocks noGrp="1"/>
          </p:cNvSpPr>
          <p:nvPr>
            <p:ph sz="half" idx="2"/>
          </p:nvPr>
        </p:nvSpPr>
        <p:spPr>
          <a:xfrm>
            <a:off x="677334" y="1910993"/>
            <a:ext cx="8596668" cy="4077856"/>
          </a:xfrm>
        </p:spPr>
        <p:txBody>
          <a:bodyPr>
            <a:noAutofit/>
          </a:bodyPr>
          <a:lstStyle/>
          <a:p>
            <a:pPr>
              <a:buClr>
                <a:schemeClr val="tx1">
                  <a:lumMod val="75000"/>
                  <a:lumOff val="25000"/>
                </a:schemeClr>
              </a:buClr>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Tiến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Tiến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nhập</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Lược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đồ</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sở</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người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dùng</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nhập</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endParaRPr lang="en-US" sz="2200" dirty="0">
              <a:latin typeface="Times New Roman" panose="02020603050405020304" pitchFamily="18" charset="0"/>
              <a:cs typeface="Times New Roman" panose="02020603050405020304" pitchFamily="18" charset="0"/>
            </a:endParaRPr>
          </a:p>
          <a:p>
            <a:pPr>
              <a:buClr>
                <a:schemeClr val="tx1">
                  <a:lumMod val="75000"/>
                  <a:lumOff val="25000"/>
                </a:schemeClr>
              </a:buClr>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Thiết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trị</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69692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28D2A-8DD7-7228-78AF-52A4E70A4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AC3D8D-424E-987E-F533-3567EFFB6905}"/>
              </a:ext>
            </a:extLst>
          </p:cNvPr>
          <p:cNvSpPr>
            <a:spLocks noGrp="1"/>
          </p:cNvSpPr>
          <p:nvPr>
            <p:ph type="title"/>
          </p:nvPr>
        </p:nvSpPr>
        <p:spPr>
          <a:xfrm>
            <a:off x="677334" y="609600"/>
            <a:ext cx="8596668" cy="1301393"/>
          </a:xfrm>
        </p:spPr>
        <p:txBody>
          <a:bodyPr anchor="ctr">
            <a:normAutofit/>
          </a:bodyPr>
          <a:lstStyle/>
          <a:p>
            <a:pPr>
              <a:buClr>
                <a:schemeClr val="tx1">
                  <a:lumMod val="75000"/>
                  <a:lumOff val="25000"/>
                </a:schemeClr>
              </a:buClr>
            </a:pP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Tiến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trình</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đăng</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ký</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p>
        </p:txBody>
      </p:sp>
      <p:pic>
        <p:nvPicPr>
          <p:cNvPr id="4100" name="Picture 1">
            <a:extLst>
              <a:ext uri="{FF2B5EF4-FFF2-40B4-BE49-F238E27FC236}">
                <a16:creationId xmlns:a16="http://schemas.microsoft.com/office/drawing/2014/main" id="{5ED4916C-C3CE-A4CF-78E6-D0D1BEFF8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910993"/>
            <a:ext cx="8596668"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395297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33F36-01CD-F8CC-A57A-A94F80532D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AE849-8AC5-D8B7-3704-426F7D27C7C0}"/>
              </a:ext>
            </a:extLst>
          </p:cNvPr>
          <p:cNvSpPr>
            <a:spLocks noGrp="1"/>
          </p:cNvSpPr>
          <p:nvPr>
            <p:ph type="title"/>
          </p:nvPr>
        </p:nvSpPr>
        <p:spPr>
          <a:xfrm>
            <a:off x="677334" y="609600"/>
            <a:ext cx="8596668" cy="1301393"/>
          </a:xfrm>
        </p:spPr>
        <p:txBody>
          <a:bodyPr anchor="ctr">
            <a:normAutofit/>
          </a:bodyPr>
          <a:lstStyle/>
          <a:p>
            <a:pPr>
              <a:buClr>
                <a:schemeClr val="tx1">
                  <a:lumMod val="75000"/>
                  <a:lumOff val="25000"/>
                </a:schemeClr>
              </a:buClr>
            </a:pP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Tiến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trình</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đăng</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nhập</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p>
        </p:txBody>
      </p:sp>
      <p:pic>
        <p:nvPicPr>
          <p:cNvPr id="5123" name="Picture 3">
            <a:extLst>
              <a:ext uri="{FF2B5EF4-FFF2-40B4-BE49-F238E27FC236}">
                <a16:creationId xmlns:a16="http://schemas.microsoft.com/office/drawing/2014/main" id="{F5D61B60-0161-7724-D821-B84A47E0F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910992"/>
            <a:ext cx="8596668" cy="446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55179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4CC97-8602-0ADE-4B49-53BB51EA9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48BDC0-AB06-8BB1-E112-168EE1CAE7C3}"/>
              </a:ext>
            </a:extLst>
          </p:cNvPr>
          <p:cNvSpPr>
            <a:spLocks noGrp="1"/>
          </p:cNvSpPr>
          <p:nvPr>
            <p:ph type="title"/>
          </p:nvPr>
        </p:nvSpPr>
        <p:spPr>
          <a:xfrm>
            <a:off x="677334" y="609600"/>
            <a:ext cx="8596668" cy="1301393"/>
          </a:xfrm>
        </p:spPr>
        <p:txBody>
          <a:bodyPr anchor="ctr">
            <a:normAutofit/>
          </a:bodyPr>
          <a:lstStyle/>
          <a:p>
            <a:pPr>
              <a:buClr>
                <a:schemeClr val="tx1">
                  <a:lumMod val="75000"/>
                  <a:lumOff val="25000"/>
                </a:schemeClr>
              </a:buClr>
            </a:pP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Lược</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đồ</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cơ</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sở</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dữ</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liệu</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6146" name="Picture 1">
            <a:extLst>
              <a:ext uri="{FF2B5EF4-FFF2-40B4-BE49-F238E27FC236}">
                <a16:creationId xmlns:a16="http://schemas.microsoft.com/office/drawing/2014/main" id="{2922CB1E-100F-0095-A228-59E064064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3" y="1910991"/>
            <a:ext cx="8596667" cy="44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77021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B2429-1F7E-A0F7-DB2E-00D5B10C4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529B14-02FB-D9CB-E613-C7C022FCDE23}"/>
              </a:ext>
            </a:extLst>
          </p:cNvPr>
          <p:cNvSpPr>
            <a:spLocks noGrp="1"/>
          </p:cNvSpPr>
          <p:nvPr>
            <p:ph type="title"/>
          </p:nvPr>
        </p:nvSpPr>
        <p:spPr>
          <a:xfrm>
            <a:off x="677334" y="609601"/>
            <a:ext cx="8596668" cy="705492"/>
          </a:xfrm>
        </p:spPr>
        <p:txBody>
          <a:bodyPr anchor="ctr">
            <a:normAutofit fontScale="90000"/>
          </a:bodyPr>
          <a:lstStyle/>
          <a:p>
            <a:pPr>
              <a:buClr>
                <a:schemeClr val="tx1">
                  <a:lumMod val="75000"/>
                  <a:lumOff val="25000"/>
                </a:schemeClr>
              </a:buClr>
            </a:pP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Thiết</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kế</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giao</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diện</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trang</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chủ</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người</a:t>
            </a:r>
            <a:r>
              <a:rPr lang="en-US" sz="4000" b="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4000" b="1" dirty="0" err="1">
                <a:solidFill>
                  <a:schemeClr val="tx1">
                    <a:lumMod val="50000"/>
                    <a:lumOff val="50000"/>
                  </a:schemeClr>
                </a:solidFill>
                <a:latin typeface="Times New Roman" panose="02020603050405020304" pitchFamily="18" charset="0"/>
                <a:cs typeface="Times New Roman" panose="02020603050405020304" pitchFamily="18" charset="0"/>
              </a:rPr>
              <a:t>dùng</a:t>
            </a:r>
            <a:endParaRPr lang="en-US" sz="4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7170" name="Picture 1">
            <a:extLst>
              <a:ext uri="{FF2B5EF4-FFF2-40B4-BE49-F238E27FC236}">
                <a16:creationId xmlns:a16="http://schemas.microsoft.com/office/drawing/2014/main" id="{3BEC480D-3B9B-8160-BF9D-1039A34E7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496620"/>
            <a:ext cx="8596668" cy="389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3">
            <a:extLst>
              <a:ext uri="{FF2B5EF4-FFF2-40B4-BE49-F238E27FC236}">
                <a16:creationId xmlns:a16="http://schemas.microsoft.com/office/drawing/2014/main" id="{1174045C-C31B-EE04-94E7-7B9610B61FC6}"/>
              </a:ext>
            </a:extLst>
          </p:cNvPr>
          <p:cNvSpPr>
            <a:spLocks noGrp="1"/>
          </p:cNvSpPr>
          <p:nvPr>
            <p:ph sz="half" idx="2"/>
          </p:nvPr>
        </p:nvSpPr>
        <p:spPr>
          <a:xfrm>
            <a:off x="677334" y="1315093"/>
            <a:ext cx="8596668" cy="1181528"/>
          </a:xfrm>
        </p:spPr>
        <p:txBody>
          <a:bodyPr>
            <a:noAutofit/>
          </a:bodyPr>
          <a:lstStyle/>
          <a:p>
            <a:pPr marL="0" indent="0" algn="just">
              <a:buClr>
                <a:schemeClr val="tx1">
                  <a:lumMod val="75000"/>
                  <a:lumOff val="25000"/>
                </a:schemeClr>
              </a:buClr>
              <a:buNone/>
            </a:pPr>
            <a:r>
              <a:rPr lang="en-US" sz="2200" dirty="0">
                <a:latin typeface="Times New Roman" panose="02020603050405020304" pitchFamily="18" charset="0"/>
                <a:cs typeface="Times New Roman" panose="02020603050405020304" pitchFamily="18" charset="0"/>
              </a:rPr>
              <a:t>Trang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gồm</a:t>
            </a:r>
            <a:r>
              <a:rPr lang="en-US" sz="2200" dirty="0">
                <a:latin typeface="Times New Roman" panose="02020603050405020304" pitchFamily="18" charset="0"/>
                <a:cs typeface="Times New Roman" panose="02020603050405020304" pitchFamily="18" charset="0"/>
              </a:rPr>
              <a:t> menu (</a:t>
            </a:r>
            <a:r>
              <a:rPr lang="en-US" sz="2200" dirty="0" err="1">
                <a:latin typeface="Times New Roman" panose="02020603050405020304" pitchFamily="18" charset="0"/>
                <a:cs typeface="Times New Roman" panose="02020603050405020304" pitchFamily="18" charset="0"/>
              </a:rPr>
              <a:t>trang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đăng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nhập</a:t>
            </a:r>
            <a:r>
              <a:rPr lang="en-US" sz="2200" dirty="0">
                <a:latin typeface="Times New Roman" panose="02020603050405020304" pitchFamily="18" charset="0"/>
                <a:cs typeface="Times New Roman" panose="02020603050405020304" pitchFamily="18" charset="0"/>
              </a:rPr>
              <a:t>), banner </a:t>
            </a:r>
            <a:r>
              <a:rPr lang="en-US" sz="2200" dirty="0" err="1">
                <a:latin typeface="Times New Roman" panose="02020603050405020304" pitchFamily="18" charset="0"/>
                <a:cs typeface="Times New Roman" panose="02020603050405020304" pitchFamily="18" charset="0"/>
              </a:rPr>
              <a:t>dạng</a:t>
            </a:r>
            <a:r>
              <a:rPr lang="en-US" sz="2200" dirty="0">
                <a:latin typeface="Times New Roman" panose="02020603050405020304" pitchFamily="18" charset="0"/>
                <a:cs typeface="Times New Roman" panose="02020603050405020304" pitchFamily="18" charset="0"/>
              </a:rPr>
              <a:t> slide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2 </a:t>
            </a:r>
            <a:r>
              <a:rPr lang="en-US" sz="2200" dirty="0" err="1">
                <a:latin typeface="Times New Roman" panose="02020603050405020304" pitchFamily="18" charset="0"/>
                <a:cs typeface="Times New Roman" panose="02020603050405020304" pitchFamily="18" charset="0"/>
              </a:rPr>
              <a:t>ảnh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phù</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hợp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thảo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footer </a:t>
            </a:r>
            <a:r>
              <a:rPr lang="en-US" sz="2200" dirty="0" err="1">
                <a:latin typeface="Times New Roman" panose="02020603050405020304" pitchFamily="18" charset="0"/>
                <a:cs typeface="Times New Roman" panose="02020603050405020304" pitchFamily="18" charset="0"/>
              </a:rPr>
              <a:t>hiển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liên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06097891"/>
      </p:ext>
    </p:extLst>
  </p:cSld>
  <p:clrMapOvr>
    <a:masterClrMapping/>
  </p:clrMapOvr>
  <p:transition spd="slow">
    <p:wipe/>
  </p:transition>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1163</TotalTime>
  <Words>1266</Words>
  <Application>Microsoft Office PowerPoint</Application>
  <PresentationFormat>Widescreen</PresentationFormat>
  <Paragraphs>90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Times New Roman</vt:lpstr>
      <vt:lpstr>Trebuchet MS</vt:lpstr>
      <vt:lpstr>Wingdings 3</vt:lpstr>
      <vt:lpstr>Facet</vt:lpstr>
      <vt:lpstr>PowerPoint Presentation</vt:lpstr>
      <vt:lpstr>Nội dung đồ án</vt:lpstr>
      <vt:lpstr>1. Lý do chọn đề tài, mục tiêu nghiên cứu..</vt:lpstr>
      <vt:lpstr>2. Cơ sở lý thuyết</vt:lpstr>
      <vt:lpstr>3. Phân tích và thiết kế hệ thống</vt:lpstr>
      <vt:lpstr>Tiến trình đăng ký </vt:lpstr>
      <vt:lpstr>Tiến trình đăng nhập </vt:lpstr>
      <vt:lpstr>Lược đồ cơ sở dữ liệu</vt:lpstr>
      <vt:lpstr>Thiết kế giao diện trang chủ người dùng</vt:lpstr>
      <vt:lpstr>Thiết kế giao diện đăng ký</vt:lpstr>
      <vt:lpstr>Thiết kế giao diện đăng nhập</vt:lpstr>
      <vt:lpstr>Thiết kế giao diện liên hệ</vt:lpstr>
      <vt:lpstr>Thiết kế giao diện trang quản trị</vt:lpstr>
      <vt:lpstr>4. Kết quả đạt được</vt:lpstr>
      <vt:lpstr>Giao diện trang chủ</vt:lpstr>
      <vt:lpstr>Giao diện đăng ký</vt:lpstr>
      <vt:lpstr>Giao diện đăng nhập</vt:lpstr>
      <vt:lpstr>Giao diện đăng tải bài viết</vt:lpstr>
      <vt:lpstr>Giao diện liên hệ</vt:lpstr>
      <vt:lpstr>Giao diện trang chủ quản trị</vt:lpstr>
      <vt:lpstr>Giao diện quản lý trình chiếu</vt:lpstr>
      <vt:lpstr>Giao diện quản lý chủ đề</vt:lpstr>
      <vt:lpstr>Giao diện quản lý liên hệ</vt:lpstr>
      <vt:lpstr>5. Kết luận</vt:lpstr>
      <vt:lpstr>Lời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Lê Hà Duy</dc:creator>
  <cp:lastModifiedBy>Lê Hà Duy</cp:lastModifiedBy>
  <cp:revision>66</cp:revision>
  <dcterms:created xsi:type="dcterms:W3CDTF">2024-12-27T15:39:02Z</dcterms:created>
  <dcterms:modified xsi:type="dcterms:W3CDTF">2024-12-29T05:47:23Z</dcterms:modified>
</cp:coreProperties>
</file>